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Lst>
  <p:sldSz cy="5143500" cx="9144000"/>
  <p:notesSz cx="6858000" cy="9144000"/>
  <p:embeddedFontLst>
    <p:embeddedFont>
      <p:font typeface="Roboto"/>
      <p:regular r:id="rId193"/>
      <p:bold r:id="rId194"/>
      <p:italic r:id="rId195"/>
      <p:boldItalic r:id="rId196"/>
    </p:embeddedFont>
    <p:embeddedFont>
      <p:font typeface="Helvetica Neue"/>
      <p:regular r:id="rId197"/>
      <p:bold r:id="rId198"/>
      <p:italic r:id="rId199"/>
      <p:boldItalic r:id="rId200"/>
    </p:embeddedFont>
    <p:embeddedFont>
      <p:font typeface="Arial Black"/>
      <p:regular r:id="rId201"/>
    </p:embeddedFont>
    <p:embeddedFont>
      <p:font typeface="Orbitron"/>
      <p:regular r:id="rId202"/>
      <p:bold r:id="rId2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04" roundtripDataSignature="AMtx7mi45++CTxOCVLszjWqYfJBM/qM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A5D2A8-0BFB-4A63-A67C-6E1689CC7DF7}">
  <a:tblStyle styleId="{CEA5D2A8-0BFB-4A63-A67C-6E1689CC7DF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Roboto-bold.fntdata"/><Relationship Id="rId43" Type="http://schemas.openxmlformats.org/officeDocument/2006/relationships/slide" Target="slides/slide37.xml"/><Relationship Id="rId193" Type="http://schemas.openxmlformats.org/officeDocument/2006/relationships/font" Target="fonts/Roboto-regular.fntdata"/><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HelveticaNeue-bold.fntdata"/><Relationship Id="rId14" Type="http://schemas.openxmlformats.org/officeDocument/2006/relationships/slide" Target="slides/slide8.xml"/><Relationship Id="rId197" Type="http://schemas.openxmlformats.org/officeDocument/2006/relationships/font" Target="fonts/HelveticaNeue-regular.fntdata"/><Relationship Id="rId17" Type="http://schemas.openxmlformats.org/officeDocument/2006/relationships/slide" Target="slides/slide11.xml"/><Relationship Id="rId196" Type="http://schemas.openxmlformats.org/officeDocument/2006/relationships/font" Target="fonts/Roboto-boldItalic.fntdata"/><Relationship Id="rId16" Type="http://schemas.openxmlformats.org/officeDocument/2006/relationships/slide" Target="slides/slide10.xml"/><Relationship Id="rId195"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HelveticaNeue-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4" Type="http://customschemas.google.com/relationships/presentationmetadata" Target="metadata"/><Relationship Id="rId203" Type="http://schemas.openxmlformats.org/officeDocument/2006/relationships/font" Target="fonts/Orbitron-bold.fntdata"/><Relationship Id="rId202" Type="http://schemas.openxmlformats.org/officeDocument/2006/relationships/font" Target="fonts/Orbitron-regular.fntdata"/><Relationship Id="rId201" Type="http://schemas.openxmlformats.org/officeDocument/2006/relationships/font" Target="fonts/ArialBlack-regular.fntdata"/><Relationship Id="rId200" Type="http://schemas.openxmlformats.org/officeDocument/2006/relationships/font" Target="fonts/HelveticaNeu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rgbClr val="5F6368"/>
                </a:solidFill>
                <a:highlight>
                  <a:srgbClr val="FFFFFF"/>
                </a:highlight>
              </a:rPr>
              <a:t>Permittivity</a:t>
            </a:r>
            <a:r>
              <a:rPr lang="en" sz="1050">
                <a:solidFill>
                  <a:srgbClr val="4D5156"/>
                </a:solidFill>
                <a:highlight>
                  <a:srgbClr val="FFFFFF"/>
                </a:highlight>
              </a:rPr>
              <a:t> definition is - the ability of a material to store electrical potential energy under the influence of an electric field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02124"/>
                </a:solidFill>
                <a:highlight>
                  <a:srgbClr val="FFFFFF"/>
                </a:highlight>
              </a:rPr>
              <a:t>An electrical/electronic circuit which contains only bilateral elements such as resistor, inductor and or capacitor is called bilateral circuit. The characteristics of circuit </a:t>
            </a:r>
            <a:r>
              <a:rPr b="1" lang="en" sz="1200">
                <a:solidFill>
                  <a:srgbClr val="202124"/>
                </a:solidFill>
                <a:highlight>
                  <a:srgbClr val="FFFFFF"/>
                </a:highlight>
              </a:rPr>
              <a:t>does not change with change in polarity of applied voltage.</a:t>
            </a:r>
            <a:r>
              <a:rPr lang="en" sz="1000">
                <a:solidFill>
                  <a:schemeClr val="dk1"/>
                </a:solidFill>
                <a:highlight>
                  <a:srgbClr val="FFFFFF"/>
                </a:highlight>
              </a:rPr>
              <a:t>Bias voltage is the amount of voltage that an electronic device needs in order to power on and function.</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02124"/>
                </a:solidFill>
                <a:highlight>
                  <a:srgbClr val="FFFFFF"/>
                </a:highlight>
              </a:rPr>
              <a:t>The transfer function of a system is defined as the </a:t>
            </a:r>
            <a:r>
              <a:rPr b="1" lang="en" sz="1200">
                <a:solidFill>
                  <a:srgbClr val="202124"/>
                </a:solidFill>
                <a:highlight>
                  <a:srgbClr val="FFFFFF"/>
                </a:highlight>
              </a:rPr>
              <a:t>ratio of Laplace transform of output to the Laplace transform of input where all the initial conditions are zero</a:t>
            </a:r>
            <a:r>
              <a:rPr lang="en" sz="1200">
                <a:solidFill>
                  <a:srgbClr val="202124"/>
                </a:solidFill>
                <a:highlight>
                  <a:srgbClr val="FFFFFF"/>
                </a:highlight>
              </a:rPr>
              <a:t>.Frequency Response describes </a:t>
            </a:r>
            <a:r>
              <a:rPr b="1" lang="en" sz="1200">
                <a:solidFill>
                  <a:srgbClr val="202124"/>
                </a:solidFill>
                <a:highlight>
                  <a:srgbClr val="FFFFFF"/>
                </a:highlight>
              </a:rPr>
              <a:t>the range of frequencies or musical tones a component can reproduce</a:t>
            </a:r>
            <a:r>
              <a:rPr lang="en" sz="1200">
                <a:solidFill>
                  <a:srgbClr val="202124"/>
                </a:solidFill>
                <a:highlight>
                  <a:srgbClr val="FFFFFF"/>
                </a:highlight>
              </a:rPr>
              <a:t>. Frequency response measures if and how well a particular audio component reproduces all of these audible frequencies and if it makes any changes to the signal on the way through</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p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 name="Google Shape;853;p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p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7" name="Google Shape;867;p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200">
                <a:solidFill>
                  <a:srgbClr val="202124"/>
                </a:solidFill>
                <a:highlight>
                  <a:srgbClr val="FFFFFF"/>
                </a:highlight>
              </a:rPr>
              <a:t>The displacement of positive and negative electric charge to opposite ends of a nuclear, atomic, molecular, or chemical system</a:t>
            </a:r>
            <a:r>
              <a:rPr lang="en" sz="1200">
                <a:solidFill>
                  <a:srgbClr val="202124"/>
                </a:solidFill>
                <a:highlight>
                  <a:srgbClr val="FFFFFF"/>
                </a:highlight>
              </a:rPr>
              <a:t>, especially by subjection to an electric field. Atoms and molecules have some inherent polarization.</a:t>
            </a:r>
            <a:endParaRPr/>
          </a:p>
        </p:txBody>
      </p:sp>
      <p:sp>
        <p:nvSpPr>
          <p:cNvPr id="874" name="Google Shape;874;p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0" name="Google Shape;880;p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5" name="Google Shape;885;p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p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6" name="Google Shape;896;p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p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p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3" name="Google Shape;913;p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p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5" name="Google Shape;925;p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2" name="Google Shape;932;p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8" name="Google Shape;938;p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8" name="Google Shape;948;p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6" name="Google Shape;956;p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2" name="Google Shape;962;p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8" name="Google Shape;968;p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0" name="Google Shape;980;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6" name="Google Shape;986;p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2" name="Google Shape;992;p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5" name="Google Shape;1015;p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1" name="Google Shape;1021;p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8" name="Google Shape;1028;p174: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6" name="Google Shape;1036;p175: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2" name="Google Shape;1042;p176: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p177: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7" name="Google Shape;1057;p178: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6" name="Google Shape;1066;p179: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5" name="Google Shape;1075;p180: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2" name="Google Shape;1082;p181: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8" name="Google Shape;1088;p182: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4" name="Google Shape;1094;p183: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2" name="Google Shape;1102;p184: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8" name="Google Shape;1108;p185: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6" name="Google Shape;1116;p186: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8" name="Google Shape;1128;p187: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6" name="Google Shape;1136;p188: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4" name="Google Shape;1144;p189: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4" name="Google Shape;1154;p190: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0" name="Google Shape;1170;p191: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0" name="Google Shape;1180;p192:notes"/>
          <p:cNvSpPr/>
          <p:nvPr>
            <p:ph idx="2" type="sldImg"/>
          </p:nvPr>
        </p:nvSpPr>
        <p:spPr>
          <a:xfrm>
            <a:off x="381188" y="685800"/>
            <a:ext cx="6096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7" name="Google Shape;1187;p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3" name="Google Shape;1193;p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9" name="Google Shape;1199;p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6" name="Google Shape;1206;p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4D5156"/>
                </a:solidFill>
                <a:highlight>
                  <a:srgbClr val="FFFFFF"/>
                </a:highlight>
              </a:rPr>
              <a:t>Curie point, is the temperature above which certain materials lose their permanent magnetic properties, which can be replaced by induced magnetism</a:t>
            </a:r>
            <a:endParaRPr sz="1050">
              <a:solidFill>
                <a:srgbClr val="4D5156"/>
              </a:solidFill>
              <a:highlight>
                <a:srgbClr val="FFFFFF"/>
              </a:highlight>
            </a:endParaRPr>
          </a:p>
          <a:p>
            <a:pPr indent="0" lvl="0" marL="0" rtl="0" algn="l">
              <a:lnSpc>
                <a:spcPct val="100000"/>
              </a:lnSpc>
              <a:spcBef>
                <a:spcPts val="0"/>
              </a:spcBef>
              <a:spcAft>
                <a:spcPts val="0"/>
              </a:spcAft>
              <a:buSzPts val="1100"/>
              <a:buNone/>
            </a:pPr>
            <a:r>
              <a:rPr lang="en" sz="1050">
                <a:solidFill>
                  <a:srgbClr val="4D5156"/>
                </a:solidFill>
                <a:highlight>
                  <a:srgbClr val="FFFFFF"/>
                </a:highlight>
              </a:rPr>
              <a:t>permeability is the measure of magnetization that a material obtains in response to an applied magnetic field</a:t>
            </a:r>
            <a:endParaRPr sz="1050">
              <a:solidFill>
                <a:srgbClr val="4D5156"/>
              </a:solidFill>
              <a:highlight>
                <a:srgbClr val="FFFFFF"/>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50d645f7a2_0_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150d645f7a2_0_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150d645f7a2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50d645f7a2_0_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150d645f7a2_0_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150d645f7a2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50d645f7a2_0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150d645f7a2_0_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g150d645f7a2_0_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g150d645f7a2_0_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g150d645f7a2_0_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g150d645f7a2_0_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6" name="Shape 56"/>
        <p:cNvGrpSpPr/>
        <p:nvPr/>
      </p:nvGrpSpPr>
      <p:grpSpPr>
        <a:xfrm>
          <a:off x="0" y="0"/>
          <a:ext cx="0" cy="0"/>
          <a:chOff x="0" y="0"/>
          <a:chExt cx="0" cy="0"/>
        </a:xfrm>
      </p:grpSpPr>
      <p:sp>
        <p:nvSpPr>
          <p:cNvPr id="57" name="Google Shape;57;g150d645f7a2_0_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g150d645f7a2_0_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g150d645f7a2_0_5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50d645f7a2_0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150d645f7a2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50d645f7a2_0_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150d645f7a2_0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150d645f7a2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50d645f7a2_0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150d645f7a2_0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150d645f7a2_0_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150d645f7a2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50d645f7a2_0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150d645f7a2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50d645f7a2_0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150d645f7a2_0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150d645f7a2_0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50d645f7a2_0_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150d645f7a2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50d645f7a2_0_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150d645f7a2_0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150d645f7a2_0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150d645f7a2_0_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150d645f7a2_0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50d645f7a2_0_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150d645f7a2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50d645f7a2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150d645f7a2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150d645f7a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teachics.org/2019/sensor-and-transducers-m1/classification-of-sensors/" TargetMode="External"/><Relationship Id="rId4" Type="http://schemas.openxmlformats.org/officeDocument/2006/relationships/image" Target="../media/image10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2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7.png"/><Relationship Id="rId4" Type="http://schemas.openxmlformats.org/officeDocument/2006/relationships/image" Target="../media/image1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5.pn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36.png"/><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3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129.png"/><Relationship Id="rId4" Type="http://schemas.openxmlformats.org/officeDocument/2006/relationships/image" Target="../media/image18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132.png"/><Relationship Id="rId4" Type="http://schemas.openxmlformats.org/officeDocument/2006/relationships/image" Target="../media/image13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18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14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4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14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14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14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image" Target="../media/image152.png"/><Relationship Id="rId4" Type="http://schemas.openxmlformats.org/officeDocument/2006/relationships/image" Target="../media/image145.png"/><Relationship Id="rId5" Type="http://schemas.openxmlformats.org/officeDocument/2006/relationships/image" Target="../media/image165.png"/><Relationship Id="rId6" Type="http://schemas.openxmlformats.org/officeDocument/2006/relationships/image" Target="../media/image15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54.png"/><Relationship Id="rId4" Type="http://schemas.openxmlformats.org/officeDocument/2006/relationships/image" Target="../media/image149.png"/><Relationship Id="rId5" Type="http://schemas.openxmlformats.org/officeDocument/2006/relationships/image" Target="../media/image15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15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15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14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55.png"/><Relationship Id="rId4" Type="http://schemas.openxmlformats.org/officeDocument/2006/relationships/image" Target="../media/image159.png"/><Relationship Id="rId5" Type="http://schemas.openxmlformats.org/officeDocument/2006/relationships/image" Target="../media/image16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16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58.jpg"/><Relationship Id="rId4" Type="http://schemas.openxmlformats.org/officeDocument/2006/relationships/image" Target="../media/image16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image" Target="../media/image169.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68.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16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170.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171.jpg"/><Relationship Id="rId4" Type="http://schemas.openxmlformats.org/officeDocument/2006/relationships/image" Target="../media/image16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72.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66.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175.jpg"/><Relationship Id="rId4" Type="http://schemas.openxmlformats.org/officeDocument/2006/relationships/image" Target="../media/image17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174.jpg"/><Relationship Id="rId4" Type="http://schemas.openxmlformats.org/officeDocument/2006/relationships/image" Target="../media/image178.jpg"/><Relationship Id="rId5" Type="http://schemas.openxmlformats.org/officeDocument/2006/relationships/image" Target="../media/image176.jpg"/><Relationship Id="rId6" Type="http://schemas.openxmlformats.org/officeDocument/2006/relationships/image" Target="../media/image179.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180.jpg"/><Relationship Id="rId4" Type="http://schemas.openxmlformats.org/officeDocument/2006/relationships/image" Target="../media/image177.jpg"/><Relationship Id="rId5" Type="http://schemas.openxmlformats.org/officeDocument/2006/relationships/image" Target="../media/image182.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 Id="rId3" Type="http://schemas.openxmlformats.org/officeDocument/2006/relationships/hyperlink" Target="https://www.teachmeaudio.com/recording/microphones/responses-measurements#frequency" TargetMode="External"/><Relationship Id="rId4" Type="http://schemas.openxmlformats.org/officeDocument/2006/relationships/hyperlink" Target="https://www.teachmeaudio.com/recording/microphones/responses-measurements#transient" TargetMode="External"/><Relationship Id="rId5" Type="http://schemas.openxmlformats.org/officeDocument/2006/relationships/hyperlink" Target="https://www.teachmeaudio.com/recording/microphones/responses-measurements#self" TargetMode="External"/><Relationship Id="rId6" Type="http://schemas.openxmlformats.org/officeDocument/2006/relationships/hyperlink" Target="https://www.teachmeaudio.com/recording/microphones/responses-measurements#maximum" TargetMode="External"/><Relationship Id="rId7" Type="http://schemas.openxmlformats.org/officeDocument/2006/relationships/hyperlink" Target="https://www.teachmeaudio.com/recording/microphones/responses-measurements#dynamic"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18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457700"/>
            <a:ext cx="8520600" cy="123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3000"/>
              <a:t>18ECO133T-SENSORS AND TRANSDUCERS</a:t>
            </a:r>
            <a:endParaRPr sz="3000"/>
          </a:p>
          <a:p>
            <a:pPr indent="0" lvl="0" marL="0" rtl="0" algn="ctr">
              <a:lnSpc>
                <a:spcPct val="100000"/>
              </a:lnSpc>
              <a:spcBef>
                <a:spcPts val="0"/>
              </a:spcBef>
              <a:spcAft>
                <a:spcPts val="0"/>
              </a:spcAft>
              <a:buSzPts val="5200"/>
              <a:buNone/>
            </a:pPr>
            <a:r>
              <a:rPr lang="en" sz="3000"/>
              <a:t>UNIT II</a:t>
            </a:r>
            <a:endParaRPr sz="3000"/>
          </a:p>
        </p:txBody>
      </p:sp>
      <p:sp>
        <p:nvSpPr>
          <p:cNvPr id="65" name="Google Shape;6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en">
                <a:solidFill>
                  <a:schemeClr val="dk1"/>
                </a:solidFill>
              </a:rPr>
              <a:t>Dr.M.Vidhyalakshmi</a:t>
            </a:r>
            <a:endParaRPr>
              <a:solidFill>
                <a:schemeClr val="dk1"/>
              </a:solidFill>
            </a:endParaRPr>
          </a:p>
          <a:p>
            <a:pPr indent="0" lvl="0" marL="0" rtl="0" algn="ctr">
              <a:lnSpc>
                <a:spcPct val="100000"/>
              </a:lnSpc>
              <a:spcBef>
                <a:spcPts val="0"/>
              </a:spcBef>
              <a:spcAft>
                <a:spcPts val="0"/>
              </a:spcAft>
              <a:buSzPct val="117647"/>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Application-Induction loop Traffic sensors</a:t>
            </a:r>
            <a:endParaRPr/>
          </a:p>
        </p:txBody>
      </p:sp>
      <p:sp>
        <p:nvSpPr>
          <p:cNvPr id="122" name="Google Shape;122;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3" name="Google Shape;123;p10"/>
          <p:cNvPicPr preferRelativeResize="0"/>
          <p:nvPr/>
        </p:nvPicPr>
        <p:blipFill rotWithShape="1">
          <a:blip r:embed="rId3">
            <a:alphaModFix/>
          </a:blip>
          <a:srcRect b="0" l="11272" r="11202" t="0"/>
          <a:stretch/>
        </p:blipFill>
        <p:spPr>
          <a:xfrm>
            <a:off x="311700" y="1146175"/>
            <a:ext cx="3544675" cy="3429000"/>
          </a:xfrm>
          <a:prstGeom prst="rect">
            <a:avLst/>
          </a:prstGeom>
          <a:noFill/>
          <a:ln>
            <a:noFill/>
          </a:ln>
        </p:spPr>
      </p:pic>
      <p:pic>
        <p:nvPicPr>
          <p:cNvPr id="124" name="Google Shape;124;p10"/>
          <p:cNvPicPr preferRelativeResize="0"/>
          <p:nvPr/>
        </p:nvPicPr>
        <p:blipFill rotWithShape="1">
          <a:blip r:embed="rId4">
            <a:alphaModFix/>
          </a:blip>
          <a:srcRect b="0" l="0" r="0" t="0"/>
          <a:stretch/>
        </p:blipFill>
        <p:spPr>
          <a:xfrm>
            <a:off x="4069800" y="1146176"/>
            <a:ext cx="4762500" cy="341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102"/>
          <p:cNvPicPr preferRelativeResize="0"/>
          <p:nvPr/>
        </p:nvPicPr>
        <p:blipFill rotWithShape="1">
          <a:blip r:embed="rId3">
            <a:alphaModFix/>
          </a:blip>
          <a:srcRect b="21846" l="14859" r="13461" t="12483"/>
          <a:stretch/>
        </p:blipFill>
        <p:spPr>
          <a:xfrm>
            <a:off x="1465475" y="704000"/>
            <a:ext cx="6335974" cy="2902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3"/>
          <p:cNvPicPr preferRelativeResize="0"/>
          <p:nvPr/>
        </p:nvPicPr>
        <p:blipFill rotWithShape="1">
          <a:blip r:embed="rId3">
            <a:alphaModFix/>
          </a:blip>
          <a:srcRect b="14377" l="15018" r="14438" t="11503"/>
          <a:stretch/>
        </p:blipFill>
        <p:spPr>
          <a:xfrm>
            <a:off x="1091925" y="660900"/>
            <a:ext cx="7341700" cy="3735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104"/>
          <p:cNvPicPr preferRelativeResize="0"/>
          <p:nvPr/>
        </p:nvPicPr>
        <p:blipFill rotWithShape="1">
          <a:blip r:embed="rId3">
            <a:alphaModFix/>
          </a:blip>
          <a:srcRect b="13730" l="14859" r="15898" t="12804"/>
          <a:stretch/>
        </p:blipFill>
        <p:spPr>
          <a:xfrm>
            <a:off x="761475" y="718375"/>
            <a:ext cx="7629050" cy="38217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05"/>
          <p:cNvPicPr preferRelativeResize="0"/>
          <p:nvPr/>
        </p:nvPicPr>
        <p:blipFill rotWithShape="1">
          <a:blip r:embed="rId3">
            <a:alphaModFix/>
          </a:blip>
          <a:srcRect b="20229" l="15830" r="13301" t="15402"/>
          <a:stretch/>
        </p:blipFill>
        <p:spPr>
          <a:xfrm>
            <a:off x="1149375" y="474125"/>
            <a:ext cx="6666451" cy="38791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106"/>
          <p:cNvPicPr preferRelativeResize="0"/>
          <p:nvPr/>
        </p:nvPicPr>
        <p:blipFill rotWithShape="1">
          <a:blip r:embed="rId3">
            <a:alphaModFix/>
          </a:blip>
          <a:srcRect b="15028" l="15506" r="13459" t="13132"/>
          <a:stretch/>
        </p:blipFill>
        <p:spPr>
          <a:xfrm>
            <a:off x="1048825" y="732725"/>
            <a:ext cx="7255475" cy="36780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107"/>
          <p:cNvPicPr preferRelativeResize="0"/>
          <p:nvPr/>
        </p:nvPicPr>
        <p:blipFill rotWithShape="1">
          <a:blip r:embed="rId3">
            <a:alphaModFix/>
          </a:blip>
          <a:srcRect b="24129" l="15016" r="13303" t="13778"/>
          <a:stretch/>
        </p:blipFill>
        <p:spPr>
          <a:xfrm>
            <a:off x="919500" y="359175"/>
            <a:ext cx="7471024" cy="40803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108"/>
          <p:cNvPicPr preferRelativeResize="0"/>
          <p:nvPr/>
        </p:nvPicPr>
        <p:blipFill rotWithShape="1">
          <a:blip r:embed="rId3">
            <a:alphaModFix/>
          </a:blip>
          <a:srcRect b="14376" l="14856" r="13304" t="13779"/>
          <a:stretch/>
        </p:blipFill>
        <p:spPr>
          <a:xfrm>
            <a:off x="1465475" y="761475"/>
            <a:ext cx="6350349" cy="31751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09"/>
          <p:cNvPicPr preferRelativeResize="0"/>
          <p:nvPr/>
        </p:nvPicPr>
        <p:blipFill rotWithShape="1">
          <a:blip r:embed="rId3">
            <a:alphaModFix/>
          </a:blip>
          <a:srcRect b="14700" l="15666" r="14767" t="14103"/>
          <a:stretch/>
        </p:blipFill>
        <p:spPr>
          <a:xfrm>
            <a:off x="1091925" y="775825"/>
            <a:ext cx="7327325" cy="37786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10"/>
          <p:cNvPicPr preferRelativeResize="0"/>
          <p:nvPr/>
        </p:nvPicPr>
        <p:blipFill rotWithShape="1">
          <a:blip r:embed="rId3">
            <a:alphaModFix/>
          </a:blip>
          <a:srcRect b="0" l="0" r="0" t="0"/>
          <a:stretch/>
        </p:blipFill>
        <p:spPr>
          <a:xfrm>
            <a:off x="152400" y="152400"/>
            <a:ext cx="8349874"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111"/>
          <p:cNvPicPr preferRelativeResize="0"/>
          <p:nvPr/>
        </p:nvPicPr>
        <p:blipFill rotWithShape="1">
          <a:blip r:embed="rId3">
            <a:alphaModFix/>
          </a:blip>
          <a:srcRect b="18603" l="15830" r="15576" t="15402"/>
          <a:stretch/>
        </p:blipFill>
        <p:spPr>
          <a:xfrm>
            <a:off x="833300" y="373550"/>
            <a:ext cx="7729625" cy="403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a:t>
            </a:r>
            <a:endParaRPr/>
          </a:p>
        </p:txBody>
      </p:sp>
      <p:sp>
        <p:nvSpPr>
          <p:cNvPr id="130" name="Google Shape;130;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1" name="Google Shape;131;p11"/>
          <p:cNvPicPr preferRelativeResize="0"/>
          <p:nvPr/>
        </p:nvPicPr>
        <p:blipFill rotWithShape="1">
          <a:blip r:embed="rId3">
            <a:alphaModFix/>
          </a:blip>
          <a:srcRect b="12832" l="6821" r="3411" t="8631"/>
          <a:stretch/>
        </p:blipFill>
        <p:spPr>
          <a:xfrm>
            <a:off x="311700" y="1152475"/>
            <a:ext cx="8520599" cy="33301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CAPACITIVE SENSOR</a:t>
            </a:r>
            <a:endParaRPr/>
          </a:p>
        </p:txBody>
      </p:sp>
      <p:sp>
        <p:nvSpPr>
          <p:cNvPr id="699" name="Google Shape;699;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-Basic working of Capacitor</a:t>
            </a:r>
            <a:endParaRPr/>
          </a:p>
          <a:p>
            <a:pPr indent="0" lvl="0" marL="0" rtl="0" algn="l">
              <a:lnSpc>
                <a:spcPct val="115000"/>
              </a:lnSpc>
              <a:spcBef>
                <a:spcPts val="1200"/>
              </a:spcBef>
              <a:spcAft>
                <a:spcPts val="0"/>
              </a:spcAft>
              <a:buSzPts val="1800"/>
              <a:buNone/>
            </a:pPr>
            <a:r>
              <a:rPr lang="en"/>
              <a:t>-Capacitive Sensor</a:t>
            </a:r>
            <a:endParaRPr/>
          </a:p>
          <a:p>
            <a:pPr indent="0" lvl="0" marL="0" rtl="0" algn="l">
              <a:lnSpc>
                <a:spcPct val="115000"/>
              </a:lnSpc>
              <a:spcBef>
                <a:spcPts val="1200"/>
              </a:spcBef>
              <a:spcAft>
                <a:spcPts val="0"/>
              </a:spcAft>
              <a:buSzPts val="1800"/>
              <a:buNone/>
            </a:pPr>
            <a:r>
              <a:rPr lang="en"/>
              <a:t>-Parallel Plate Capacitive Sensor</a:t>
            </a:r>
            <a:endParaRPr/>
          </a:p>
          <a:p>
            <a:pPr indent="0" lvl="0" marL="0" rtl="0" algn="l">
              <a:lnSpc>
                <a:spcPct val="115000"/>
              </a:lnSpc>
              <a:spcBef>
                <a:spcPts val="1200"/>
              </a:spcBef>
              <a:spcAft>
                <a:spcPts val="0"/>
              </a:spcAft>
              <a:buSzPts val="1800"/>
              <a:buNone/>
            </a:pPr>
            <a:r>
              <a:rPr lang="en"/>
              <a:t>-V</a:t>
            </a:r>
            <a:r>
              <a:rPr lang="en" sz="1700">
                <a:solidFill>
                  <a:schemeClr val="dk1"/>
                </a:solidFill>
              </a:rPr>
              <a:t>ariable thickness dielectric capacitive sensor</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Basic Working of Capacitor</a:t>
            </a:r>
            <a:endParaRPr/>
          </a:p>
        </p:txBody>
      </p:sp>
      <p:sp>
        <p:nvSpPr>
          <p:cNvPr id="705" name="Google Shape;705;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14325" lvl="0" marL="457200" rtl="0" algn="l">
              <a:lnSpc>
                <a:spcPct val="115000"/>
              </a:lnSpc>
              <a:spcBef>
                <a:spcPts val="0"/>
              </a:spcBef>
              <a:spcAft>
                <a:spcPts val="0"/>
              </a:spcAft>
              <a:buClr>
                <a:schemeClr val="dk1"/>
              </a:buClr>
              <a:buSzPts val="1350"/>
              <a:buFont typeface="Roboto"/>
              <a:buChar char="●"/>
            </a:pPr>
            <a:r>
              <a:rPr lang="en" sz="1350">
                <a:solidFill>
                  <a:schemeClr val="dk1"/>
                </a:solidFill>
                <a:latin typeface="Roboto"/>
                <a:ea typeface="Roboto"/>
                <a:cs typeface="Roboto"/>
                <a:sym typeface="Roboto"/>
              </a:rPr>
              <a:t>The ability of a conductor system to store electric charge is called capacitance</a:t>
            </a:r>
            <a:endParaRPr sz="135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35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35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350">
              <a:solidFill>
                <a:schemeClr val="dk1"/>
              </a:solidFill>
              <a:latin typeface="Roboto"/>
              <a:ea typeface="Roboto"/>
              <a:cs typeface="Roboto"/>
              <a:sym typeface="Roboto"/>
            </a:endParaRPr>
          </a:p>
          <a:p>
            <a:pPr indent="-314325" lvl="0" marL="457200" rtl="0" algn="l">
              <a:lnSpc>
                <a:spcPct val="115000"/>
              </a:lnSpc>
              <a:spcBef>
                <a:spcPts val="1200"/>
              </a:spcBef>
              <a:spcAft>
                <a:spcPts val="0"/>
              </a:spcAft>
              <a:buClr>
                <a:schemeClr val="dk1"/>
              </a:buClr>
              <a:buSzPts val="1350"/>
              <a:buFont typeface="Roboto"/>
              <a:buChar char="●"/>
            </a:pPr>
            <a:r>
              <a:rPr lang="en" sz="1350">
                <a:solidFill>
                  <a:schemeClr val="dk1"/>
                </a:solidFill>
                <a:latin typeface="Roboto"/>
                <a:ea typeface="Roboto"/>
                <a:cs typeface="Roboto"/>
                <a:sym typeface="Roboto"/>
              </a:rPr>
              <a:t>Q is the electric charge stored at the surfaces of the conductors, and ΔU is the electric voltage (electric potential) difference applied to the conductors</a:t>
            </a:r>
            <a:endParaRPr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lang="en" sz="1350">
                <a:solidFill>
                  <a:schemeClr val="dk1"/>
                </a:solidFill>
                <a:latin typeface="Roboto"/>
                <a:ea typeface="Roboto"/>
                <a:cs typeface="Roboto"/>
                <a:sym typeface="Roboto"/>
              </a:rPr>
              <a:t>The capacitance between two conductors is defined by their geometry and the dielectric material that fills in the space between them</a:t>
            </a:r>
            <a:endParaRPr sz="135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350">
              <a:solidFill>
                <a:schemeClr val="dk1"/>
              </a:solidFill>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350">
              <a:solidFill>
                <a:schemeClr val="dk1"/>
              </a:solidFill>
              <a:latin typeface="Roboto"/>
              <a:ea typeface="Roboto"/>
              <a:cs typeface="Roboto"/>
              <a:sym typeface="Roboto"/>
            </a:endParaRPr>
          </a:p>
        </p:txBody>
      </p:sp>
      <p:pic>
        <p:nvPicPr>
          <p:cNvPr id="706" name="Google Shape;706;p113"/>
          <p:cNvPicPr preferRelativeResize="0"/>
          <p:nvPr/>
        </p:nvPicPr>
        <p:blipFill rotWithShape="1">
          <a:blip r:embed="rId3">
            <a:alphaModFix/>
          </a:blip>
          <a:srcRect b="0" l="0" r="0" t="0"/>
          <a:stretch/>
        </p:blipFill>
        <p:spPr>
          <a:xfrm>
            <a:off x="3036525" y="1845875"/>
            <a:ext cx="2528375" cy="657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CAPACITIVE TRANSDUCERS</a:t>
            </a:r>
            <a:endParaRPr/>
          </a:p>
        </p:txBody>
      </p:sp>
      <p:sp>
        <p:nvSpPr>
          <p:cNvPr id="712" name="Google Shape;712;p1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en" sz="1900">
                <a:solidFill>
                  <a:schemeClr val="dk1"/>
                </a:solidFill>
                <a:highlight>
                  <a:srgbClr val="FFFFFF"/>
                </a:highlight>
              </a:rPr>
              <a:t>A capacitive transducer is a </a:t>
            </a:r>
            <a:r>
              <a:rPr b="1" lang="en" sz="1900" u="sng">
                <a:solidFill>
                  <a:srgbClr val="483D8B"/>
                </a:solidFill>
                <a:highlight>
                  <a:srgbClr val="FFFFFF"/>
                </a:highlight>
                <a:hlinkClick r:id="rId3">
                  <a:extLst>
                    <a:ext uri="{A12FA001-AC4F-418D-AE19-62706E023703}">
                      <ahyp:hlinkClr val="tx"/>
                    </a:ext>
                  </a:extLst>
                </a:hlinkClick>
              </a:rPr>
              <a:t>passive transducer</a:t>
            </a:r>
            <a:r>
              <a:rPr lang="en" sz="1900">
                <a:solidFill>
                  <a:schemeClr val="dk1"/>
                </a:solidFill>
                <a:highlight>
                  <a:srgbClr val="FFFFFF"/>
                </a:highlight>
              </a:rPr>
              <a:t> that works on the principle of variable capacitances. </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highlight>
                  <a:srgbClr val="FFFFFF"/>
                </a:highlight>
              </a:rPr>
              <a:t>It is used to measure physical quantities such as displacement, pressure, etc.</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highlight>
                  <a:srgbClr val="FFFFFF"/>
                </a:highlight>
              </a:rPr>
              <a:t>Construction</a:t>
            </a:r>
            <a:endParaRPr sz="1900">
              <a:solidFill>
                <a:schemeClr val="dk1"/>
              </a:solidFill>
              <a:highlight>
                <a:srgbClr val="FFFFFF"/>
              </a:highlight>
            </a:endParaRPr>
          </a:p>
          <a:p>
            <a:pPr indent="0" lvl="0" marL="457200" rtl="0" algn="l">
              <a:lnSpc>
                <a:spcPct val="115000"/>
              </a:lnSpc>
              <a:spcBef>
                <a:spcPts val="1200"/>
              </a:spcBef>
              <a:spcAft>
                <a:spcPts val="1200"/>
              </a:spcAft>
              <a:buSzPts val="1800"/>
              <a:buNone/>
            </a:pPr>
            <a:r>
              <a:t/>
            </a:r>
            <a:endParaRPr sz="1900">
              <a:solidFill>
                <a:schemeClr val="dk1"/>
              </a:solidFill>
              <a:highlight>
                <a:srgbClr val="FFFFFF"/>
              </a:highlight>
            </a:endParaRPr>
          </a:p>
        </p:txBody>
      </p:sp>
      <p:pic>
        <p:nvPicPr>
          <p:cNvPr id="713" name="Google Shape;713;p119"/>
          <p:cNvPicPr preferRelativeResize="0"/>
          <p:nvPr/>
        </p:nvPicPr>
        <p:blipFill rotWithShape="1">
          <a:blip r:embed="rId4">
            <a:alphaModFix/>
          </a:blip>
          <a:srcRect b="0" l="0" r="0" t="0"/>
          <a:stretch/>
        </p:blipFill>
        <p:spPr>
          <a:xfrm>
            <a:off x="6150050" y="2639922"/>
            <a:ext cx="2495550" cy="19289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120"/>
          <p:cNvPicPr preferRelativeResize="0"/>
          <p:nvPr/>
        </p:nvPicPr>
        <p:blipFill rotWithShape="1">
          <a:blip r:embed="rId3">
            <a:alphaModFix/>
          </a:blip>
          <a:srcRect b="37579" l="0" r="0" t="34368"/>
          <a:stretch/>
        </p:blipFill>
        <p:spPr>
          <a:xfrm>
            <a:off x="594900" y="334625"/>
            <a:ext cx="8056099" cy="44122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idx="1" type="body"/>
          </p:nvPr>
        </p:nvSpPr>
        <p:spPr>
          <a:xfrm>
            <a:off x="311700" y="396600"/>
            <a:ext cx="8520600" cy="4172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800"/>
              </a:spcBef>
              <a:spcAft>
                <a:spcPts val="0"/>
              </a:spcAft>
              <a:buClr>
                <a:srgbClr val="000000"/>
              </a:buClr>
              <a:buSzPts val="2000"/>
              <a:buChar char="●"/>
            </a:pPr>
            <a:r>
              <a:rPr lang="en" sz="2000">
                <a:solidFill>
                  <a:srgbClr val="000000"/>
                </a:solidFill>
                <a:highlight>
                  <a:srgbClr val="FFFFFF"/>
                </a:highlight>
              </a:rPr>
              <a:t>The capacitance between these two plates can be expressed as</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rPr lang="en" sz="2000">
                <a:solidFill>
                  <a:srgbClr val="000000"/>
                </a:solidFill>
                <a:highlight>
                  <a:srgbClr val="FFFFFF"/>
                </a:highlight>
              </a:rPr>
              <a:t>Where </a:t>
            </a:r>
            <a:r>
              <a:rPr i="1" lang="en" sz="2000">
                <a:solidFill>
                  <a:srgbClr val="000000"/>
                </a:solidFill>
                <a:highlight>
                  <a:srgbClr val="FFFFFF"/>
                </a:highlight>
              </a:rPr>
              <a:t>ϵ</a:t>
            </a:r>
            <a:r>
              <a:rPr lang="en" sz="2000">
                <a:solidFill>
                  <a:srgbClr val="000000"/>
                </a:solidFill>
                <a:highlight>
                  <a:srgbClr val="FFFFFF"/>
                </a:highlight>
              </a:rPr>
              <a:t> is the permittivity of the medium, </a:t>
            </a:r>
            <a:r>
              <a:rPr i="1" lang="en" sz="2000">
                <a:solidFill>
                  <a:srgbClr val="000000"/>
                </a:solidFill>
                <a:highlight>
                  <a:srgbClr val="FFFFFF"/>
                </a:highlight>
              </a:rPr>
              <a:t>A</a:t>
            </a:r>
            <a:r>
              <a:rPr lang="en" sz="2000">
                <a:solidFill>
                  <a:srgbClr val="000000"/>
                </a:solidFill>
                <a:highlight>
                  <a:srgbClr val="FFFFFF"/>
                </a:highlight>
              </a:rPr>
              <a:t> is the area of the plates and </a:t>
            </a:r>
            <a:r>
              <a:rPr i="1" lang="en" sz="2000">
                <a:solidFill>
                  <a:srgbClr val="000000"/>
                </a:solidFill>
                <a:highlight>
                  <a:srgbClr val="FFFFFF"/>
                </a:highlight>
              </a:rPr>
              <a:t>d</a:t>
            </a:r>
            <a:r>
              <a:rPr lang="en" sz="2000">
                <a:solidFill>
                  <a:srgbClr val="000000"/>
                </a:solidFill>
                <a:highlight>
                  <a:srgbClr val="FFFFFF"/>
                </a:highlight>
              </a:rPr>
              <a:t> is the distance between two plates.</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t/>
            </a:r>
            <a:endParaRPr sz="2000">
              <a:solidFill>
                <a:srgbClr val="000000"/>
              </a:solidFill>
              <a:highlight>
                <a:srgbClr val="FFFFFF"/>
              </a:highlight>
            </a:endParaRPr>
          </a:p>
          <a:p>
            <a:pPr indent="0" lvl="0" marL="0" rtl="0" algn="l">
              <a:lnSpc>
                <a:spcPct val="115000"/>
              </a:lnSpc>
              <a:spcBef>
                <a:spcPts val="800"/>
              </a:spcBef>
              <a:spcAft>
                <a:spcPts val="0"/>
              </a:spcAft>
              <a:buSzPts val="1800"/>
              <a:buNone/>
            </a:pPr>
            <a:r>
              <a:t/>
            </a:r>
            <a:endParaRPr sz="2000">
              <a:solidFill>
                <a:srgbClr val="000000"/>
              </a:solidFill>
              <a:highlight>
                <a:srgbClr val="FFFFFF"/>
              </a:highlight>
            </a:endParaRPr>
          </a:p>
          <a:p>
            <a:pPr indent="0" lvl="0" marL="0" rtl="0" algn="l">
              <a:lnSpc>
                <a:spcPct val="115000"/>
              </a:lnSpc>
              <a:spcBef>
                <a:spcPts val="800"/>
              </a:spcBef>
              <a:spcAft>
                <a:spcPts val="1200"/>
              </a:spcAft>
              <a:buSzPts val="1800"/>
              <a:buNone/>
            </a:pPr>
            <a:r>
              <a:t/>
            </a:r>
            <a:endParaRPr/>
          </a:p>
        </p:txBody>
      </p:sp>
      <p:pic>
        <p:nvPicPr>
          <p:cNvPr id="724" name="Google Shape;724;p121"/>
          <p:cNvPicPr preferRelativeResize="0"/>
          <p:nvPr/>
        </p:nvPicPr>
        <p:blipFill rotWithShape="1">
          <a:blip r:embed="rId3">
            <a:alphaModFix/>
          </a:blip>
          <a:srcRect b="0" l="0" r="0" t="0"/>
          <a:stretch/>
        </p:blipFill>
        <p:spPr>
          <a:xfrm>
            <a:off x="2245625" y="1202200"/>
            <a:ext cx="2326375" cy="7206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2"/>
          <p:cNvSpPr txBox="1"/>
          <p:nvPr>
            <p:ph idx="1" type="body"/>
          </p:nvPr>
        </p:nvSpPr>
        <p:spPr>
          <a:xfrm>
            <a:off x="311700" y="498000"/>
            <a:ext cx="8520600" cy="414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chemeClr val="dk1"/>
                </a:solidFill>
                <a:highlight>
                  <a:srgbClr val="FFFFFF"/>
                </a:highlight>
              </a:rPr>
              <a:t>The capacitance of the transducer is measured using the bridge circuit. The output impedance of the transducer is given by</a:t>
            </a:r>
            <a:endParaRPr>
              <a:solidFill>
                <a:schemeClr val="dk1"/>
              </a:solidFill>
              <a:highlight>
                <a:srgbClr val="FFFFFF"/>
              </a:highlight>
            </a:endParaRPr>
          </a:p>
          <a:p>
            <a:pPr indent="0" lvl="0" marL="0" rtl="0" algn="l">
              <a:lnSpc>
                <a:spcPct val="115000"/>
              </a:lnSpc>
              <a:spcBef>
                <a:spcPts val="1200"/>
              </a:spcBef>
              <a:spcAft>
                <a:spcPts val="0"/>
              </a:spcAft>
              <a:buSzPts val="1800"/>
              <a:buNone/>
            </a:pPr>
            <a:r>
              <a:t/>
            </a:r>
            <a:endParaRPr sz="1400">
              <a:solidFill>
                <a:schemeClr val="dk1"/>
              </a:solidFill>
              <a:highlight>
                <a:srgbClr val="FFFFFF"/>
              </a:highlight>
            </a:endParaRPr>
          </a:p>
          <a:p>
            <a:pPr indent="0" lvl="0" marL="0" rtl="0" algn="l">
              <a:lnSpc>
                <a:spcPct val="115000"/>
              </a:lnSpc>
              <a:spcBef>
                <a:spcPts val="1200"/>
              </a:spcBef>
              <a:spcAft>
                <a:spcPts val="0"/>
              </a:spcAft>
              <a:buSzPts val="1800"/>
              <a:buNone/>
            </a:pPr>
            <a:r>
              <a:t/>
            </a:r>
            <a:endParaRPr sz="1200">
              <a:solidFill>
                <a:schemeClr val="dk1"/>
              </a:solidFill>
              <a:highlight>
                <a:srgbClr val="FFFFFF"/>
              </a:highlight>
            </a:endParaRPr>
          </a:p>
          <a:p>
            <a:pPr indent="0" lvl="0" marL="0" rtl="0" algn="l">
              <a:lnSpc>
                <a:spcPct val="115000"/>
              </a:lnSpc>
              <a:spcBef>
                <a:spcPts val="1200"/>
              </a:spcBef>
              <a:spcAft>
                <a:spcPts val="0"/>
              </a:spcAft>
              <a:buSzPts val="1800"/>
              <a:buNone/>
            </a:pPr>
            <a:r>
              <a:t/>
            </a:r>
            <a:endParaRPr sz="1200">
              <a:solidFill>
                <a:schemeClr val="dk1"/>
              </a:solidFill>
              <a:highlight>
                <a:srgbClr val="FFFFFF"/>
              </a:highlight>
            </a:endParaRPr>
          </a:p>
          <a:p>
            <a:pPr indent="0" lvl="0" marL="0" rtl="0" algn="l">
              <a:lnSpc>
                <a:spcPct val="115000"/>
              </a:lnSpc>
              <a:spcBef>
                <a:spcPts val="1200"/>
              </a:spcBef>
              <a:spcAft>
                <a:spcPts val="0"/>
              </a:spcAft>
              <a:buSzPts val="1800"/>
              <a:buNone/>
            </a:pPr>
            <a:r>
              <a:rPr lang="en" sz="2000">
                <a:solidFill>
                  <a:schemeClr val="dk1"/>
                </a:solidFill>
                <a:highlight>
                  <a:srgbClr val="FFFFFF"/>
                </a:highlight>
              </a:rPr>
              <a:t>Where </a:t>
            </a:r>
            <a:r>
              <a:rPr i="1" lang="en" sz="2000">
                <a:solidFill>
                  <a:schemeClr val="dk1"/>
                </a:solidFill>
                <a:highlight>
                  <a:srgbClr val="FFFFFF"/>
                </a:highlight>
              </a:rPr>
              <a:t>C</a:t>
            </a:r>
            <a:r>
              <a:rPr lang="en" sz="2000">
                <a:solidFill>
                  <a:schemeClr val="dk1"/>
                </a:solidFill>
                <a:highlight>
                  <a:srgbClr val="FFFFFF"/>
                </a:highlight>
              </a:rPr>
              <a:t> is the capacitance and </a:t>
            </a:r>
            <a:r>
              <a:rPr i="1" lang="en" sz="2000">
                <a:solidFill>
                  <a:schemeClr val="dk1"/>
                </a:solidFill>
                <a:highlight>
                  <a:srgbClr val="FFFFFF"/>
                </a:highlight>
              </a:rPr>
              <a:t>f</a:t>
            </a:r>
            <a:r>
              <a:rPr lang="en" sz="2000">
                <a:solidFill>
                  <a:schemeClr val="dk1"/>
                </a:solidFill>
                <a:highlight>
                  <a:srgbClr val="FFFFFF"/>
                </a:highlight>
              </a:rPr>
              <a:t> is the frequency of excitation. So a capacitive transducer can be used to measure the mechanical vibrations.</a:t>
            </a:r>
            <a:endParaRPr sz="2000">
              <a:solidFill>
                <a:schemeClr val="dk1"/>
              </a:solidFill>
              <a:highlight>
                <a:srgbClr val="FFFFFF"/>
              </a:highlight>
            </a:endParaRPr>
          </a:p>
          <a:p>
            <a:pPr indent="0" lvl="0" marL="0" rtl="0" algn="l">
              <a:lnSpc>
                <a:spcPct val="115000"/>
              </a:lnSpc>
              <a:spcBef>
                <a:spcPts val="1200"/>
              </a:spcBef>
              <a:spcAft>
                <a:spcPts val="0"/>
              </a:spcAft>
              <a:buSzPts val="1800"/>
              <a:buNone/>
            </a:pPr>
            <a:r>
              <a:t/>
            </a:r>
            <a:endParaRPr sz="1400">
              <a:solidFill>
                <a:schemeClr val="dk1"/>
              </a:solidFill>
              <a:highlight>
                <a:srgbClr val="FFFFFF"/>
              </a:highlight>
            </a:endParaRPr>
          </a:p>
          <a:p>
            <a:pPr indent="0" lvl="0" marL="0" rtl="0" algn="l">
              <a:lnSpc>
                <a:spcPct val="115000"/>
              </a:lnSpc>
              <a:spcBef>
                <a:spcPts val="1200"/>
              </a:spcBef>
              <a:spcAft>
                <a:spcPts val="1200"/>
              </a:spcAft>
              <a:buSzPts val="1800"/>
              <a:buNone/>
            </a:pPr>
            <a:r>
              <a:t/>
            </a:r>
            <a:endParaRPr sz="1200">
              <a:solidFill>
                <a:schemeClr val="dk1"/>
              </a:solidFill>
              <a:highlight>
                <a:srgbClr val="FFFFFF"/>
              </a:highlight>
            </a:endParaRPr>
          </a:p>
        </p:txBody>
      </p:sp>
      <p:pic>
        <p:nvPicPr>
          <p:cNvPr id="730" name="Google Shape;730;p122"/>
          <p:cNvPicPr preferRelativeResize="0"/>
          <p:nvPr/>
        </p:nvPicPr>
        <p:blipFill rotWithShape="1">
          <a:blip r:embed="rId3">
            <a:alphaModFix/>
          </a:blip>
          <a:srcRect b="0" l="0" r="0" t="0"/>
          <a:stretch/>
        </p:blipFill>
        <p:spPr>
          <a:xfrm>
            <a:off x="3135675" y="1438875"/>
            <a:ext cx="1921050" cy="75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idx="1" type="body"/>
          </p:nvPr>
        </p:nvSpPr>
        <p:spPr>
          <a:xfrm>
            <a:off x="311700" y="557725"/>
            <a:ext cx="8520600" cy="4011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800"/>
              </a:spcBef>
              <a:spcAft>
                <a:spcPts val="0"/>
              </a:spcAft>
              <a:buClr>
                <a:schemeClr val="dk1"/>
              </a:buClr>
              <a:buSzPts val="1100"/>
              <a:buFont typeface="Arial"/>
              <a:buNone/>
            </a:pPr>
            <a:r>
              <a:rPr lang="en" sz="2400">
                <a:solidFill>
                  <a:schemeClr val="dk1"/>
                </a:solidFill>
                <a:highlight>
                  <a:srgbClr val="FFFFFF"/>
                </a:highlight>
              </a:rPr>
              <a:t>The capacitance between two plates can be varied by any of the following methods.</a:t>
            </a:r>
            <a:endParaRPr sz="2400">
              <a:solidFill>
                <a:schemeClr val="dk1"/>
              </a:solidFill>
              <a:highlight>
                <a:srgbClr val="FFFFFF"/>
              </a:highlight>
            </a:endParaRPr>
          </a:p>
          <a:p>
            <a:pPr indent="-381000" lvl="0" marL="647700" rtl="0" algn="l">
              <a:lnSpc>
                <a:spcPct val="115000"/>
              </a:lnSpc>
              <a:spcBef>
                <a:spcPts val="2200"/>
              </a:spcBef>
              <a:spcAft>
                <a:spcPts val="0"/>
              </a:spcAft>
              <a:buClr>
                <a:srgbClr val="4A4A4A"/>
              </a:buClr>
              <a:buSzPts val="2400"/>
              <a:buChar char="●"/>
            </a:pPr>
            <a:r>
              <a:rPr lang="en" sz="2400">
                <a:solidFill>
                  <a:srgbClr val="4A4A4A"/>
                </a:solidFill>
                <a:highlight>
                  <a:srgbClr val="FFFFFF"/>
                </a:highlight>
              </a:rPr>
              <a:t>By changing the distance between two plates (d)</a:t>
            </a:r>
            <a:endParaRPr sz="2400">
              <a:solidFill>
                <a:srgbClr val="4A4A4A"/>
              </a:solidFill>
              <a:highlight>
                <a:srgbClr val="FFFFFF"/>
              </a:highlight>
            </a:endParaRPr>
          </a:p>
          <a:p>
            <a:pPr indent="-381000" lvl="0" marL="647700" rtl="0" algn="l">
              <a:lnSpc>
                <a:spcPct val="115000"/>
              </a:lnSpc>
              <a:spcBef>
                <a:spcPts val="0"/>
              </a:spcBef>
              <a:spcAft>
                <a:spcPts val="0"/>
              </a:spcAft>
              <a:buClr>
                <a:srgbClr val="4A4A4A"/>
              </a:buClr>
              <a:buSzPts val="2400"/>
              <a:buChar char="●"/>
            </a:pPr>
            <a:r>
              <a:rPr lang="en" sz="2400">
                <a:solidFill>
                  <a:srgbClr val="4A4A4A"/>
                </a:solidFill>
                <a:highlight>
                  <a:srgbClr val="FFFFFF"/>
                </a:highlight>
              </a:rPr>
              <a:t>By changing the permittivity of the dielectric medium (ϵ)</a:t>
            </a:r>
            <a:endParaRPr sz="2400">
              <a:solidFill>
                <a:srgbClr val="4A4A4A"/>
              </a:solidFill>
              <a:highlight>
                <a:srgbClr val="FFFFFF"/>
              </a:highlight>
            </a:endParaRPr>
          </a:p>
          <a:p>
            <a:pPr indent="-381000" lvl="0" marL="647700" rtl="0" algn="l">
              <a:lnSpc>
                <a:spcPct val="115000"/>
              </a:lnSpc>
              <a:spcBef>
                <a:spcPts val="0"/>
              </a:spcBef>
              <a:spcAft>
                <a:spcPts val="0"/>
              </a:spcAft>
              <a:buClr>
                <a:srgbClr val="4A4A4A"/>
              </a:buClr>
              <a:buSzPts val="2400"/>
              <a:buChar char="●"/>
            </a:pPr>
            <a:r>
              <a:rPr lang="en" sz="2400">
                <a:solidFill>
                  <a:srgbClr val="4A4A4A"/>
                </a:solidFill>
                <a:highlight>
                  <a:srgbClr val="FFFFFF"/>
                </a:highlight>
              </a:rPr>
              <a:t>By changing the area of overlapping of plates (A)</a:t>
            </a:r>
            <a:endParaRPr sz="2400">
              <a:solidFill>
                <a:srgbClr val="4A4A4A"/>
              </a:solidFill>
              <a:highlight>
                <a:srgbClr val="FFFFFF"/>
              </a:highlight>
            </a:endParaRPr>
          </a:p>
          <a:p>
            <a:pPr indent="0" lvl="0" marL="0" rtl="0" algn="l">
              <a:lnSpc>
                <a:spcPct val="115000"/>
              </a:lnSpc>
              <a:spcBef>
                <a:spcPts val="2200"/>
              </a:spcBef>
              <a:spcAft>
                <a:spcPts val="1200"/>
              </a:spcAft>
              <a:buSzPts val="1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24"/>
          <p:cNvPicPr preferRelativeResize="0"/>
          <p:nvPr/>
        </p:nvPicPr>
        <p:blipFill rotWithShape="1">
          <a:blip r:embed="rId3">
            <a:alphaModFix/>
          </a:blip>
          <a:srcRect b="0" l="0" r="0" t="0"/>
          <a:stretch/>
        </p:blipFill>
        <p:spPr>
          <a:xfrm>
            <a:off x="1143000" y="0"/>
            <a:ext cx="6857999"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5"/>
          <p:cNvSpPr txBox="1"/>
          <p:nvPr>
            <p:ph idx="1" type="body"/>
          </p:nvPr>
        </p:nvSpPr>
        <p:spPr>
          <a:xfrm>
            <a:off x="311700" y="334625"/>
            <a:ext cx="8520600" cy="4234200"/>
          </a:xfrm>
          <a:prstGeom prst="rect">
            <a:avLst/>
          </a:prstGeom>
          <a:noFill/>
          <a:ln>
            <a:noFill/>
          </a:ln>
        </p:spPr>
        <p:txBody>
          <a:bodyPr anchorCtr="0" anchor="t" bIns="91425" lIns="91425" spcFirstLastPara="1" rIns="91425" wrap="square" tIns="91425">
            <a:normAutofit fontScale="92500" lnSpcReduction="20000"/>
          </a:bodyPr>
          <a:lstStyle/>
          <a:p>
            <a:pPr indent="-328484" lvl="0" marL="457200" rtl="0" algn="l">
              <a:lnSpc>
                <a:spcPct val="115000"/>
              </a:lnSpc>
              <a:spcBef>
                <a:spcPts val="0"/>
              </a:spcBef>
              <a:spcAft>
                <a:spcPts val="0"/>
              </a:spcAft>
              <a:buClr>
                <a:schemeClr val="dk1"/>
              </a:buClr>
              <a:buSzPct val="100000"/>
              <a:buChar char="●"/>
            </a:pPr>
            <a:r>
              <a:rPr lang="en" sz="1700">
                <a:solidFill>
                  <a:schemeClr val="dk1"/>
                </a:solidFill>
                <a:highlight>
                  <a:srgbClr val="FFFFFF"/>
                </a:highlight>
              </a:rPr>
              <a:t>The capacitance can be varied by changing the distance between two </a:t>
            </a:r>
            <a:endParaRPr sz="1700">
              <a:solidFill>
                <a:schemeClr val="dk1"/>
              </a:solidFill>
              <a:highlight>
                <a:srgbClr val="FFFFFF"/>
              </a:highlight>
            </a:endParaRPr>
          </a:p>
          <a:p>
            <a:pPr indent="0" lvl="0" marL="457200" rtl="0" algn="l">
              <a:lnSpc>
                <a:spcPct val="115000"/>
              </a:lnSpc>
              <a:spcBef>
                <a:spcPts val="1200"/>
              </a:spcBef>
              <a:spcAft>
                <a:spcPts val="0"/>
              </a:spcAft>
              <a:buSzPct val="114467"/>
              <a:buNone/>
            </a:pPr>
            <a:r>
              <a:rPr lang="en" sz="1700">
                <a:solidFill>
                  <a:schemeClr val="dk1"/>
                </a:solidFill>
                <a:highlight>
                  <a:srgbClr val="FFFFFF"/>
                </a:highlight>
              </a:rPr>
              <a:t>plates. </a:t>
            </a:r>
            <a:endParaRPr sz="1700">
              <a:solidFill>
                <a:schemeClr val="dk1"/>
              </a:solidFill>
              <a:highlight>
                <a:srgbClr val="FFFFFF"/>
              </a:highlight>
            </a:endParaRPr>
          </a:p>
          <a:p>
            <a:pPr indent="0" lvl="0" marL="0" rtl="0" algn="l">
              <a:lnSpc>
                <a:spcPct val="115000"/>
              </a:lnSpc>
              <a:spcBef>
                <a:spcPts val="1200"/>
              </a:spcBef>
              <a:spcAft>
                <a:spcPts val="0"/>
              </a:spcAft>
              <a:buSzPct val="114467"/>
              <a:buNone/>
            </a:pPr>
            <a:r>
              <a:t/>
            </a:r>
            <a:endParaRPr sz="1700">
              <a:solidFill>
                <a:schemeClr val="dk1"/>
              </a:solidFill>
              <a:highlight>
                <a:srgbClr val="FFFFFF"/>
              </a:highlight>
            </a:endParaRPr>
          </a:p>
          <a:p>
            <a:pPr indent="-328484" lvl="0" marL="457200" rtl="0" algn="l">
              <a:lnSpc>
                <a:spcPct val="115000"/>
              </a:lnSpc>
              <a:spcBef>
                <a:spcPts val="1200"/>
              </a:spcBef>
              <a:spcAft>
                <a:spcPts val="0"/>
              </a:spcAft>
              <a:buClr>
                <a:schemeClr val="dk1"/>
              </a:buClr>
              <a:buSzPct val="100000"/>
              <a:buChar char="●"/>
            </a:pPr>
            <a:r>
              <a:rPr lang="en" sz="1700">
                <a:solidFill>
                  <a:schemeClr val="dk1"/>
                </a:solidFill>
                <a:highlight>
                  <a:srgbClr val="FFFFFF"/>
                </a:highlight>
              </a:rPr>
              <a:t>C and d are inversely proportional to each other. </a:t>
            </a:r>
            <a:endParaRPr sz="1700">
              <a:solidFill>
                <a:schemeClr val="dk1"/>
              </a:solidFill>
              <a:highlight>
                <a:srgbClr val="FFFFFF"/>
              </a:highlight>
            </a:endParaRPr>
          </a:p>
          <a:p>
            <a:pPr indent="0" lvl="0" marL="0" rtl="0" algn="l">
              <a:lnSpc>
                <a:spcPct val="115000"/>
              </a:lnSpc>
              <a:spcBef>
                <a:spcPts val="1200"/>
              </a:spcBef>
              <a:spcAft>
                <a:spcPts val="0"/>
              </a:spcAft>
              <a:buSzPct val="114467"/>
              <a:buNone/>
            </a:pPr>
            <a:r>
              <a:rPr lang="en" sz="1700">
                <a:solidFill>
                  <a:schemeClr val="dk1"/>
                </a:solidFill>
                <a:highlight>
                  <a:srgbClr val="FFFFFF"/>
                </a:highlight>
              </a:rPr>
              <a:t>           That is, the capacitance value will decrease with </a:t>
            </a:r>
            <a:endParaRPr sz="1700">
              <a:solidFill>
                <a:schemeClr val="dk1"/>
              </a:solidFill>
              <a:highlight>
                <a:srgbClr val="FFFFFF"/>
              </a:highlight>
            </a:endParaRPr>
          </a:p>
          <a:p>
            <a:pPr indent="0" lvl="0" marL="0" rtl="0" algn="l">
              <a:lnSpc>
                <a:spcPct val="115000"/>
              </a:lnSpc>
              <a:spcBef>
                <a:spcPts val="1200"/>
              </a:spcBef>
              <a:spcAft>
                <a:spcPts val="0"/>
              </a:spcAft>
              <a:buSzPct val="114467"/>
              <a:buNone/>
            </a:pPr>
            <a:r>
              <a:rPr lang="en" sz="1700">
                <a:solidFill>
                  <a:schemeClr val="dk1"/>
                </a:solidFill>
                <a:highlight>
                  <a:srgbClr val="FFFFFF"/>
                </a:highlight>
              </a:rPr>
              <a:t>            increasing distance  and  vice-versa. </a:t>
            </a:r>
            <a:endParaRPr sz="1700">
              <a:solidFill>
                <a:schemeClr val="dk1"/>
              </a:solidFill>
              <a:highlight>
                <a:srgbClr val="FFFFFF"/>
              </a:highlight>
            </a:endParaRPr>
          </a:p>
          <a:p>
            <a:pPr indent="0" lvl="0" marL="0" rtl="0" algn="l">
              <a:lnSpc>
                <a:spcPct val="115000"/>
              </a:lnSpc>
              <a:spcBef>
                <a:spcPts val="1200"/>
              </a:spcBef>
              <a:spcAft>
                <a:spcPts val="0"/>
              </a:spcAft>
              <a:buSzPct val="114467"/>
              <a:buNone/>
            </a:pPr>
            <a:r>
              <a:t/>
            </a:r>
            <a:endParaRPr sz="1700">
              <a:solidFill>
                <a:schemeClr val="dk1"/>
              </a:solidFill>
              <a:highlight>
                <a:srgbClr val="FFFFFF"/>
              </a:highlight>
            </a:endParaRPr>
          </a:p>
          <a:p>
            <a:pPr indent="-328484" lvl="0" marL="457200" rtl="0" algn="l">
              <a:lnSpc>
                <a:spcPct val="115000"/>
              </a:lnSpc>
              <a:spcBef>
                <a:spcPts val="1200"/>
              </a:spcBef>
              <a:spcAft>
                <a:spcPts val="0"/>
              </a:spcAft>
              <a:buClr>
                <a:schemeClr val="dk1"/>
              </a:buClr>
              <a:buSzPct val="100000"/>
              <a:buChar char="●"/>
            </a:pPr>
            <a:r>
              <a:rPr lang="en" sz="1700">
                <a:solidFill>
                  <a:schemeClr val="dk1"/>
                </a:solidFill>
                <a:highlight>
                  <a:srgbClr val="FFFFFF"/>
                </a:highlight>
              </a:rPr>
              <a:t>This principle can be used in a transducer by </a:t>
            </a:r>
            <a:endParaRPr sz="1700">
              <a:solidFill>
                <a:schemeClr val="dk1"/>
              </a:solidFill>
              <a:highlight>
                <a:srgbClr val="FFFFFF"/>
              </a:highlight>
            </a:endParaRPr>
          </a:p>
          <a:p>
            <a:pPr indent="0" lvl="0" marL="457200" rtl="0" algn="l">
              <a:lnSpc>
                <a:spcPct val="115000"/>
              </a:lnSpc>
              <a:spcBef>
                <a:spcPts val="1200"/>
              </a:spcBef>
              <a:spcAft>
                <a:spcPts val="0"/>
              </a:spcAft>
              <a:buSzPct val="114467"/>
              <a:buNone/>
            </a:pPr>
            <a:r>
              <a:rPr lang="en" sz="1700">
                <a:solidFill>
                  <a:schemeClr val="dk1"/>
                </a:solidFill>
                <a:highlight>
                  <a:srgbClr val="FFFFFF"/>
                </a:highlight>
              </a:rPr>
              <a:t>making the left plate fixed and the right plate </a:t>
            </a:r>
            <a:endParaRPr sz="1700">
              <a:solidFill>
                <a:schemeClr val="dk1"/>
              </a:solidFill>
              <a:highlight>
                <a:srgbClr val="FFFFFF"/>
              </a:highlight>
            </a:endParaRPr>
          </a:p>
          <a:p>
            <a:pPr indent="0" lvl="0" marL="457200" rtl="0" algn="l">
              <a:lnSpc>
                <a:spcPct val="115000"/>
              </a:lnSpc>
              <a:spcBef>
                <a:spcPts val="1200"/>
              </a:spcBef>
              <a:spcAft>
                <a:spcPts val="0"/>
              </a:spcAft>
              <a:buSzPct val="114467"/>
              <a:buNone/>
            </a:pPr>
            <a:r>
              <a:rPr lang="en" sz="1700">
                <a:solidFill>
                  <a:schemeClr val="dk1"/>
                </a:solidFill>
                <a:highlight>
                  <a:srgbClr val="FFFFFF"/>
                </a:highlight>
              </a:rPr>
              <a:t>movable by the displacement that is to be </a:t>
            </a:r>
            <a:endParaRPr sz="1700">
              <a:solidFill>
                <a:schemeClr val="dk1"/>
              </a:solidFill>
              <a:highlight>
                <a:srgbClr val="FFFFFF"/>
              </a:highlight>
            </a:endParaRPr>
          </a:p>
          <a:p>
            <a:pPr indent="0" lvl="0" marL="457200" rtl="0" algn="l">
              <a:lnSpc>
                <a:spcPct val="115000"/>
              </a:lnSpc>
              <a:spcBef>
                <a:spcPts val="1200"/>
              </a:spcBef>
              <a:spcAft>
                <a:spcPts val="1200"/>
              </a:spcAft>
              <a:buSzPct val="114467"/>
              <a:buNone/>
            </a:pPr>
            <a:r>
              <a:rPr lang="en" sz="1700">
                <a:solidFill>
                  <a:schemeClr val="dk1"/>
                </a:solidFill>
                <a:highlight>
                  <a:srgbClr val="FFFFFF"/>
                </a:highlight>
              </a:rPr>
              <a:t>measured as shown in the figure.</a:t>
            </a:r>
            <a:endParaRPr sz="2300"/>
          </a:p>
        </p:txBody>
      </p:sp>
      <p:pic>
        <p:nvPicPr>
          <p:cNvPr id="746" name="Google Shape;746;p125"/>
          <p:cNvPicPr preferRelativeResize="0"/>
          <p:nvPr/>
        </p:nvPicPr>
        <p:blipFill rotWithShape="1">
          <a:blip r:embed="rId3">
            <a:alphaModFix/>
          </a:blip>
          <a:srcRect b="0" l="0" r="0" t="0"/>
          <a:stretch/>
        </p:blipFill>
        <p:spPr>
          <a:xfrm>
            <a:off x="5430500" y="1152475"/>
            <a:ext cx="3401800" cy="3416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6"/>
          <p:cNvSpPr txBox="1"/>
          <p:nvPr>
            <p:ph idx="1" type="body"/>
          </p:nvPr>
        </p:nvSpPr>
        <p:spPr>
          <a:xfrm>
            <a:off x="311700" y="272675"/>
            <a:ext cx="8520600" cy="4296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000">
                <a:solidFill>
                  <a:schemeClr val="dk1"/>
                </a:solidFill>
                <a:highlight>
                  <a:srgbClr val="FFFFFF"/>
                </a:highlight>
              </a:rPr>
              <a:t>*The change in distance between two plates will </a:t>
            </a:r>
            <a:endParaRPr sz="2000">
              <a:solidFill>
                <a:schemeClr val="dk1"/>
              </a:solidFill>
              <a:highlight>
                <a:srgbClr val="FFFFFF"/>
              </a:highlight>
            </a:endParaRPr>
          </a:p>
          <a:p>
            <a:pPr indent="0" lvl="0" marL="0" rtl="0" algn="l">
              <a:lnSpc>
                <a:spcPct val="115000"/>
              </a:lnSpc>
              <a:spcBef>
                <a:spcPts val="1200"/>
              </a:spcBef>
              <a:spcAft>
                <a:spcPts val="0"/>
              </a:spcAft>
              <a:buSzPts val="1800"/>
              <a:buNone/>
            </a:pPr>
            <a:r>
              <a:rPr lang="en" sz="2000">
                <a:solidFill>
                  <a:schemeClr val="dk1"/>
                </a:solidFill>
                <a:highlight>
                  <a:srgbClr val="FFFFFF"/>
                </a:highlight>
              </a:rPr>
              <a:t>vary the capacitance of the transducer. </a:t>
            </a:r>
            <a:endParaRPr sz="2000">
              <a:solidFill>
                <a:schemeClr val="dk1"/>
              </a:solidFill>
              <a:highlight>
                <a:srgbClr val="FFFFFF"/>
              </a:highlight>
            </a:endParaRPr>
          </a:p>
          <a:p>
            <a:pPr indent="0" lvl="0" marL="0" rtl="0" algn="l">
              <a:lnSpc>
                <a:spcPct val="115000"/>
              </a:lnSpc>
              <a:spcBef>
                <a:spcPts val="1200"/>
              </a:spcBef>
              <a:spcAft>
                <a:spcPts val="0"/>
              </a:spcAft>
              <a:buSzPts val="1800"/>
              <a:buNone/>
            </a:pPr>
            <a:r>
              <a:rPr lang="en" sz="2000">
                <a:solidFill>
                  <a:schemeClr val="dk1"/>
                </a:solidFill>
                <a:highlight>
                  <a:srgbClr val="FFFFFF"/>
                </a:highlight>
              </a:rPr>
              <a:t>*Change in capacitance can be calibrated in </a:t>
            </a:r>
            <a:endParaRPr sz="2000">
              <a:solidFill>
                <a:schemeClr val="dk1"/>
              </a:solidFill>
              <a:highlight>
                <a:srgbClr val="FFFFFF"/>
              </a:highlight>
            </a:endParaRPr>
          </a:p>
          <a:p>
            <a:pPr indent="0" lvl="0" marL="0" rtl="0" algn="l">
              <a:lnSpc>
                <a:spcPct val="115000"/>
              </a:lnSpc>
              <a:spcBef>
                <a:spcPts val="1200"/>
              </a:spcBef>
              <a:spcAft>
                <a:spcPts val="0"/>
              </a:spcAft>
              <a:buSzPts val="1800"/>
              <a:buNone/>
            </a:pPr>
            <a:r>
              <a:rPr lang="en" sz="2000">
                <a:solidFill>
                  <a:schemeClr val="dk1"/>
                </a:solidFill>
                <a:highlight>
                  <a:srgbClr val="FFFFFF"/>
                </a:highlight>
              </a:rPr>
              <a:t>  terms of the measurand. </a:t>
            </a:r>
            <a:endParaRPr sz="2000">
              <a:solidFill>
                <a:schemeClr val="dk1"/>
              </a:solidFill>
              <a:highlight>
                <a:srgbClr val="FFFFFF"/>
              </a:highlight>
            </a:endParaRPr>
          </a:p>
          <a:p>
            <a:pPr indent="0" lvl="0" marL="0" rtl="0" algn="l">
              <a:lnSpc>
                <a:spcPct val="115000"/>
              </a:lnSpc>
              <a:spcBef>
                <a:spcPts val="1200"/>
              </a:spcBef>
              <a:spcAft>
                <a:spcPts val="1200"/>
              </a:spcAft>
              <a:buSzPts val="1800"/>
              <a:buNone/>
            </a:pPr>
            <a:r>
              <a:rPr lang="en" sz="2000">
                <a:solidFill>
                  <a:schemeClr val="dk1"/>
                </a:solidFill>
                <a:highlight>
                  <a:srgbClr val="FFFFFF"/>
                </a:highlight>
              </a:rPr>
              <a:t>*These types of transducers are used to measure extremely small displacements.</a:t>
            </a:r>
            <a:endParaRPr sz="2600"/>
          </a:p>
        </p:txBody>
      </p:sp>
      <p:pic>
        <p:nvPicPr>
          <p:cNvPr id="752" name="Google Shape;752;p126"/>
          <p:cNvPicPr preferRelativeResize="0"/>
          <p:nvPr/>
        </p:nvPicPr>
        <p:blipFill rotWithShape="1">
          <a:blip r:embed="rId3">
            <a:alphaModFix/>
          </a:blip>
          <a:srcRect b="0" l="0" r="0" t="0"/>
          <a:stretch/>
        </p:blipFill>
        <p:spPr>
          <a:xfrm>
            <a:off x="5973900" y="1152475"/>
            <a:ext cx="2782900" cy="303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311700" y="185900"/>
            <a:ext cx="8520600" cy="50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Terms to know</a:t>
            </a:r>
            <a:endParaRPr/>
          </a:p>
        </p:txBody>
      </p:sp>
      <p:sp>
        <p:nvSpPr>
          <p:cNvPr id="137" name="Google Shape;137;p12"/>
          <p:cNvSpPr txBox="1"/>
          <p:nvPr>
            <p:ph idx="1" type="body"/>
          </p:nvPr>
        </p:nvSpPr>
        <p:spPr>
          <a:xfrm>
            <a:off x="311700" y="768425"/>
            <a:ext cx="8520600" cy="3800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b="1" lang="en"/>
              <a:t>Magnetic field</a:t>
            </a:r>
            <a:r>
              <a:rPr lang="en"/>
              <a:t> -is a region where magnetic poles and moving charges experience a force</a:t>
            </a:r>
            <a:endParaRPr/>
          </a:p>
          <a:p>
            <a:pPr indent="-342900" lvl="0" marL="457200" rtl="0" algn="l">
              <a:lnSpc>
                <a:spcPct val="115000"/>
              </a:lnSpc>
              <a:spcBef>
                <a:spcPts val="0"/>
              </a:spcBef>
              <a:spcAft>
                <a:spcPts val="0"/>
              </a:spcAft>
              <a:buSzPts val="1800"/>
              <a:buChar char="●"/>
            </a:pPr>
            <a:r>
              <a:rPr b="1" lang="en"/>
              <a:t>Magnetic flux</a:t>
            </a:r>
            <a:r>
              <a:rPr lang="en"/>
              <a:t> -measurement of how much magnetic field passes through an area.Magnetic flux shows the quantity or strength of magnetic lines produced by the magnet.Magnetic flux is a scalar quantity </a:t>
            </a:r>
            <a:endParaRPr/>
          </a:p>
          <a:p>
            <a:pPr indent="-342900" lvl="0" marL="457200" rtl="0" algn="l">
              <a:lnSpc>
                <a:spcPct val="115000"/>
              </a:lnSpc>
              <a:spcBef>
                <a:spcPts val="0"/>
              </a:spcBef>
              <a:spcAft>
                <a:spcPts val="0"/>
              </a:spcAft>
              <a:buSzPts val="1800"/>
              <a:buChar char="●"/>
            </a:pPr>
            <a:r>
              <a:rPr b="1" lang="en"/>
              <a:t>Magnetic field strength (H)</a:t>
            </a:r>
            <a:r>
              <a:rPr lang="en"/>
              <a:t> is the magnetising force. This magnetising force is directly proportional to current carried by the conductor and length of conductor.</a:t>
            </a:r>
            <a:endParaRPr/>
          </a:p>
          <a:p>
            <a:pPr indent="-342900" lvl="0" marL="457200" rtl="0" algn="l">
              <a:lnSpc>
                <a:spcPct val="115000"/>
              </a:lnSpc>
              <a:spcBef>
                <a:spcPts val="0"/>
              </a:spcBef>
              <a:spcAft>
                <a:spcPts val="0"/>
              </a:spcAft>
              <a:buSzPts val="1800"/>
              <a:buChar char="●"/>
            </a:pPr>
            <a:r>
              <a:rPr b="1" lang="en"/>
              <a:t>Magnetic flux density(B)</a:t>
            </a:r>
            <a:r>
              <a:rPr lang="en"/>
              <a:t> is a vector quantity.It is the amount of magnetic force induced on the given body due to the magnetising force H. The amount of magnetic force induced depends upon the strength of H and the nature of medium of the given body.</a:t>
            </a:r>
            <a:endParaRPr/>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27"/>
          <p:cNvPicPr preferRelativeResize="0"/>
          <p:nvPr/>
        </p:nvPicPr>
        <p:blipFill rotWithShape="1">
          <a:blip r:embed="rId3">
            <a:alphaModFix/>
          </a:blip>
          <a:srcRect b="0" l="0" r="0" t="0"/>
          <a:stretch/>
        </p:blipFill>
        <p:spPr>
          <a:xfrm>
            <a:off x="607300" y="570125"/>
            <a:ext cx="7845400" cy="2924975"/>
          </a:xfrm>
          <a:prstGeom prst="rect">
            <a:avLst/>
          </a:prstGeom>
          <a:noFill/>
          <a:ln>
            <a:noFill/>
          </a:ln>
        </p:spPr>
      </p:pic>
      <p:sp>
        <p:nvSpPr>
          <p:cNvPr id="758" name="Google Shape;758;p127"/>
          <p:cNvSpPr txBox="1"/>
          <p:nvPr/>
        </p:nvSpPr>
        <p:spPr>
          <a:xfrm>
            <a:off x="483375" y="3581850"/>
            <a:ext cx="7969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Roboto"/>
                <a:ea typeface="Roboto"/>
                <a:cs typeface="Roboto"/>
                <a:sym typeface="Roboto"/>
              </a:rPr>
              <a:t>The larger the surface area of the plates, the higher the capacitance value. The opposite is true for the effect of separation distance, as with increasing distance between the plates the capacitance is reduced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128"/>
          <p:cNvPicPr preferRelativeResize="0"/>
          <p:nvPr/>
        </p:nvPicPr>
        <p:blipFill rotWithShape="1">
          <a:blip r:embed="rId3">
            <a:alphaModFix/>
          </a:blip>
          <a:srcRect b="0" l="0" r="0" t="0"/>
          <a:stretch/>
        </p:blipFill>
        <p:spPr>
          <a:xfrm>
            <a:off x="152400" y="152400"/>
            <a:ext cx="8548175"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9"/>
          <p:cNvSpPr txBox="1"/>
          <p:nvPr>
            <p:ph idx="1" type="body"/>
          </p:nvPr>
        </p:nvSpPr>
        <p:spPr>
          <a:xfrm>
            <a:off x="311700" y="247875"/>
            <a:ext cx="8520600" cy="68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sz="1350">
                <a:solidFill>
                  <a:schemeClr val="dk1"/>
                </a:solidFill>
                <a:latin typeface="Roboto"/>
                <a:ea typeface="Roboto"/>
                <a:cs typeface="Roboto"/>
                <a:sym typeface="Roboto"/>
              </a:rPr>
              <a:t>Capacitance is affected by the material that is added between the plates, becoming higher when materials with higher dielectric constant (or equivalently relative permittivity), εr, are used</a:t>
            </a:r>
            <a:endParaRPr/>
          </a:p>
        </p:txBody>
      </p:sp>
      <p:pic>
        <p:nvPicPr>
          <p:cNvPr id="769" name="Google Shape;769;p129"/>
          <p:cNvPicPr preferRelativeResize="0"/>
          <p:nvPr/>
        </p:nvPicPr>
        <p:blipFill rotWithShape="1">
          <a:blip r:embed="rId3">
            <a:alphaModFix/>
          </a:blip>
          <a:srcRect b="0" l="0" r="0" t="0"/>
          <a:stretch/>
        </p:blipFill>
        <p:spPr>
          <a:xfrm>
            <a:off x="1673175" y="867575"/>
            <a:ext cx="5750825" cy="36686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0"/>
          <p:cNvSpPr txBox="1"/>
          <p:nvPr>
            <p:ph idx="1" type="body"/>
          </p:nvPr>
        </p:nvSpPr>
        <p:spPr>
          <a:xfrm>
            <a:off x="311700" y="297450"/>
            <a:ext cx="4260300" cy="4271400"/>
          </a:xfrm>
          <a:prstGeom prst="rect">
            <a:avLst/>
          </a:prstGeom>
          <a:noFill/>
          <a:ln>
            <a:noFill/>
          </a:ln>
        </p:spPr>
        <p:txBody>
          <a:bodyPr anchorCtr="0" anchor="t" bIns="91425" lIns="91425" spcFirstLastPara="1" rIns="91425" wrap="square" tIns="91425">
            <a:normAutofit/>
          </a:bodyPr>
          <a:lstStyle/>
          <a:p>
            <a:pPr indent="-355600" lvl="0" marL="457200" rtl="0" algn="just">
              <a:lnSpc>
                <a:spcPct val="115000"/>
              </a:lnSpc>
              <a:spcBef>
                <a:spcPts val="0"/>
              </a:spcBef>
              <a:spcAft>
                <a:spcPts val="0"/>
              </a:spcAft>
              <a:buClr>
                <a:schemeClr val="dk1"/>
              </a:buClr>
              <a:buSzPts val="2000"/>
              <a:buChar char="●"/>
            </a:pPr>
            <a:r>
              <a:rPr lang="en" sz="2000">
                <a:solidFill>
                  <a:schemeClr val="dk1"/>
                </a:solidFill>
                <a:highlight>
                  <a:srgbClr val="FFFFFF"/>
                </a:highlight>
              </a:rPr>
              <a:t>The permittivity and capacitance value are directly proportional to each other</a:t>
            </a:r>
            <a:endParaRPr sz="2000">
              <a:solidFill>
                <a:schemeClr val="dk1"/>
              </a:solidFill>
              <a:highlight>
                <a:srgbClr val="FFFFFF"/>
              </a:highlight>
            </a:endParaRPr>
          </a:p>
          <a:p>
            <a:pPr indent="-355600" lvl="0" marL="457200" rtl="0" algn="just">
              <a:lnSpc>
                <a:spcPct val="115000"/>
              </a:lnSpc>
              <a:spcBef>
                <a:spcPts val="0"/>
              </a:spcBef>
              <a:spcAft>
                <a:spcPts val="0"/>
              </a:spcAft>
              <a:buClr>
                <a:schemeClr val="dk1"/>
              </a:buClr>
              <a:buSzPts val="2000"/>
              <a:buChar char="●"/>
            </a:pPr>
            <a:r>
              <a:rPr lang="en" sz="2000">
                <a:solidFill>
                  <a:schemeClr val="dk1"/>
                </a:solidFill>
                <a:highlight>
                  <a:srgbClr val="FFFFFF"/>
                </a:highlight>
              </a:rPr>
              <a:t>A dielectric material is filled into the space between the two fixed plates. It can be moved using the arm. This causes a variation in dielectric constant in the region. The change in dielectric constant will vary the capacitance of the transducer</a:t>
            </a:r>
            <a:endParaRPr sz="2000">
              <a:solidFill>
                <a:schemeClr val="dk1"/>
              </a:solidFill>
              <a:highlight>
                <a:srgbClr val="FFFFFF"/>
              </a:highlight>
            </a:endParaRPr>
          </a:p>
        </p:txBody>
      </p:sp>
      <p:pic>
        <p:nvPicPr>
          <p:cNvPr id="775" name="Google Shape;775;p130"/>
          <p:cNvPicPr preferRelativeResize="0"/>
          <p:nvPr/>
        </p:nvPicPr>
        <p:blipFill rotWithShape="1">
          <a:blip r:embed="rId3">
            <a:alphaModFix/>
          </a:blip>
          <a:srcRect b="0" l="0" r="0" t="0"/>
          <a:stretch/>
        </p:blipFill>
        <p:spPr>
          <a:xfrm>
            <a:off x="4724400" y="152400"/>
            <a:ext cx="3988575" cy="40119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Capacitance</a:t>
            </a:r>
            <a:endParaRPr/>
          </a:p>
        </p:txBody>
      </p:sp>
      <p:sp>
        <p:nvSpPr>
          <p:cNvPr id="781" name="Google Shape;781;p1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Roboto"/>
              <a:buChar char="●"/>
            </a:pPr>
            <a:r>
              <a:rPr lang="en" sz="1350">
                <a:solidFill>
                  <a:schemeClr val="dk1"/>
                </a:solidFill>
                <a:latin typeface="Roboto"/>
                <a:ea typeface="Roboto"/>
                <a:cs typeface="Roboto"/>
                <a:sym typeface="Roboto"/>
              </a:rPr>
              <a:t> </a:t>
            </a:r>
            <a:r>
              <a:rPr lang="en" sz="2350">
                <a:solidFill>
                  <a:srgbClr val="FF0000"/>
                </a:solidFill>
                <a:latin typeface="Roboto"/>
                <a:ea typeface="Roboto"/>
                <a:cs typeface="Roboto"/>
                <a:sym typeface="Roboto"/>
              </a:rPr>
              <a:t>Mutual capacitance,</a:t>
            </a:r>
            <a:r>
              <a:rPr lang="en" sz="2350">
                <a:solidFill>
                  <a:schemeClr val="dk1"/>
                </a:solidFill>
                <a:latin typeface="Roboto"/>
                <a:ea typeface="Roboto"/>
                <a:cs typeface="Roboto"/>
                <a:sym typeface="Roboto"/>
              </a:rPr>
              <a:t> which is defined as the capacitance between two conductors</a:t>
            </a:r>
            <a:endParaRPr sz="2350">
              <a:solidFill>
                <a:schemeClr val="dk1"/>
              </a:solidFill>
              <a:latin typeface="Roboto"/>
              <a:ea typeface="Roboto"/>
              <a:cs typeface="Roboto"/>
              <a:sym typeface="Roboto"/>
            </a:endParaRPr>
          </a:p>
          <a:p>
            <a:pPr indent="-377825" lvl="0" marL="457200" rtl="0" algn="l">
              <a:lnSpc>
                <a:spcPct val="115000"/>
              </a:lnSpc>
              <a:spcBef>
                <a:spcPts val="0"/>
              </a:spcBef>
              <a:spcAft>
                <a:spcPts val="0"/>
              </a:spcAft>
              <a:buClr>
                <a:schemeClr val="dk1"/>
              </a:buClr>
              <a:buSzPts val="2350"/>
              <a:buFont typeface="Roboto"/>
              <a:buChar char="●"/>
            </a:pPr>
            <a:r>
              <a:rPr lang="en" sz="2350">
                <a:solidFill>
                  <a:srgbClr val="FF0000"/>
                </a:solidFill>
                <a:latin typeface="Roboto"/>
                <a:ea typeface="Roboto"/>
                <a:cs typeface="Roboto"/>
                <a:sym typeface="Roboto"/>
              </a:rPr>
              <a:t>Self capacitance</a:t>
            </a:r>
            <a:r>
              <a:rPr lang="en" sz="2350">
                <a:solidFill>
                  <a:schemeClr val="dk1"/>
                </a:solidFill>
                <a:latin typeface="Roboto"/>
                <a:ea typeface="Roboto"/>
                <a:cs typeface="Roboto"/>
                <a:sym typeface="Roboto"/>
              </a:rPr>
              <a:t> -quantifies the  amount of electric charge that should be added to the conductor in order to increase its electric potential (voltage) by 1 V, using zero level (ground) as reference.</a:t>
            </a:r>
            <a:endParaRPr sz="2350">
              <a:solidFill>
                <a:schemeClr val="dk1"/>
              </a:solidFill>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Example-Capacitive Touch Sensors</a:t>
            </a:r>
            <a:endParaRPr/>
          </a:p>
        </p:txBody>
      </p:sp>
      <p:sp>
        <p:nvSpPr>
          <p:cNvPr id="787" name="Google Shape;787;p132"/>
          <p:cNvSpPr txBox="1"/>
          <p:nvPr>
            <p:ph idx="1" type="body"/>
          </p:nvPr>
        </p:nvSpPr>
        <p:spPr>
          <a:xfrm>
            <a:off x="311700" y="3433125"/>
            <a:ext cx="8686200" cy="1135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350">
                <a:solidFill>
                  <a:schemeClr val="dk1"/>
                </a:solidFill>
                <a:latin typeface="Roboto"/>
                <a:ea typeface="Roboto"/>
                <a:cs typeface="Roboto"/>
                <a:sym typeface="Roboto"/>
              </a:rPr>
              <a:t>when a pointer (finger or stylus) approaches two metal plates, the mutual capacitance between the plates decreases, as the finger “steals” some electric field lines. On the other hand, the self capacitance of both conductors increases, since in this case the pointer acts as an additional conductor of the system. These changes in capacitance may define a touch event</a:t>
            </a:r>
            <a:endParaRPr/>
          </a:p>
        </p:txBody>
      </p:sp>
      <p:pic>
        <p:nvPicPr>
          <p:cNvPr id="788" name="Google Shape;788;p132"/>
          <p:cNvPicPr preferRelativeResize="0"/>
          <p:nvPr/>
        </p:nvPicPr>
        <p:blipFill rotWithShape="1">
          <a:blip r:embed="rId3">
            <a:alphaModFix/>
          </a:blip>
          <a:srcRect b="0" l="0" r="0" t="0"/>
          <a:stretch/>
        </p:blipFill>
        <p:spPr>
          <a:xfrm>
            <a:off x="361950" y="1164538"/>
            <a:ext cx="4210050" cy="1971675"/>
          </a:xfrm>
          <a:prstGeom prst="rect">
            <a:avLst/>
          </a:prstGeom>
          <a:noFill/>
          <a:ln>
            <a:noFill/>
          </a:ln>
        </p:spPr>
      </p:pic>
      <p:pic>
        <p:nvPicPr>
          <p:cNvPr id="789" name="Google Shape;789;p132"/>
          <p:cNvPicPr preferRelativeResize="0"/>
          <p:nvPr/>
        </p:nvPicPr>
        <p:blipFill rotWithShape="1">
          <a:blip r:embed="rId4">
            <a:alphaModFix/>
          </a:blip>
          <a:srcRect b="0" l="0" r="0" t="0"/>
          <a:stretch/>
        </p:blipFill>
        <p:spPr>
          <a:xfrm>
            <a:off x="4724400" y="1170125"/>
            <a:ext cx="3827450" cy="2110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795" name="Google Shape;795;p1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rgbClr val="202124"/>
              </a:buClr>
              <a:buSzPts val="2200"/>
              <a:buChar char="●"/>
            </a:pPr>
            <a:r>
              <a:rPr b="1" lang="en" sz="2200">
                <a:solidFill>
                  <a:srgbClr val="202124"/>
                </a:solidFill>
                <a:highlight>
                  <a:srgbClr val="FFFFFF"/>
                </a:highlight>
              </a:rPr>
              <a:t>To measure or detect proximity, position or displacement, humidity, fluid level &amp; acceleration</a:t>
            </a:r>
            <a:r>
              <a:rPr lang="en" sz="2200">
                <a:solidFill>
                  <a:srgbClr val="202124"/>
                </a:solidFill>
                <a:highlight>
                  <a:srgbClr val="FFFFFF"/>
                </a:highlight>
              </a:rPr>
              <a:t>. </a:t>
            </a:r>
            <a:endParaRPr sz="2200">
              <a:solidFill>
                <a:srgbClr val="202124"/>
              </a:solidFill>
              <a:highlight>
                <a:srgbClr val="FFFFFF"/>
              </a:highlight>
            </a:endParaRPr>
          </a:p>
          <a:p>
            <a:pPr indent="-368300" lvl="0" marL="457200" rtl="0" algn="l">
              <a:lnSpc>
                <a:spcPct val="115000"/>
              </a:lnSpc>
              <a:spcBef>
                <a:spcPts val="0"/>
              </a:spcBef>
              <a:spcAft>
                <a:spcPts val="0"/>
              </a:spcAft>
              <a:buClr>
                <a:srgbClr val="202124"/>
              </a:buClr>
              <a:buSzPts val="2200"/>
              <a:buChar char="●"/>
            </a:pPr>
            <a:r>
              <a:rPr lang="en" sz="2200">
                <a:solidFill>
                  <a:srgbClr val="202124"/>
                </a:solidFill>
                <a:highlight>
                  <a:srgbClr val="FFFFFF"/>
                </a:highlight>
              </a:rPr>
              <a:t>Digital audio players, mobile phones &amp; tablet computer use capacitive sensing touch screens as input devices. </a:t>
            </a:r>
            <a:endParaRPr sz="2200">
              <a:solidFill>
                <a:srgbClr val="202124"/>
              </a:solidFill>
              <a:highlight>
                <a:srgbClr val="FFFFFF"/>
              </a:highlight>
            </a:endParaRPr>
          </a:p>
          <a:p>
            <a:pPr indent="-368300" lvl="0" marL="457200" rtl="0" algn="l">
              <a:lnSpc>
                <a:spcPct val="115000"/>
              </a:lnSpc>
              <a:spcBef>
                <a:spcPts val="0"/>
              </a:spcBef>
              <a:spcAft>
                <a:spcPts val="0"/>
              </a:spcAft>
              <a:buClr>
                <a:srgbClr val="202124"/>
              </a:buClr>
              <a:buSzPts val="2200"/>
              <a:buChar char="●"/>
            </a:pPr>
            <a:r>
              <a:rPr lang="en" sz="2200">
                <a:solidFill>
                  <a:srgbClr val="202124"/>
                </a:solidFill>
                <a:highlight>
                  <a:srgbClr val="FFFFFF"/>
                </a:highlight>
              </a:rPr>
              <a:t>Capacitive sensors can also replace mechanical buttons</a:t>
            </a:r>
            <a:endParaRPr sz="28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Electrostatic Transducers</a:t>
            </a:r>
            <a:endParaRPr/>
          </a:p>
        </p:txBody>
      </p:sp>
      <p:sp>
        <p:nvSpPr>
          <p:cNvPr id="801" name="Google Shape;801;p1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 transducer consisting of a fixed electrode and a movable electrode, charged electrostatically in opposite polarity; </a:t>
            </a:r>
            <a:endParaRPr/>
          </a:p>
          <a:p>
            <a:pPr indent="-342900" lvl="0" marL="457200" rtl="0" algn="l">
              <a:lnSpc>
                <a:spcPct val="115000"/>
              </a:lnSpc>
              <a:spcBef>
                <a:spcPts val="0"/>
              </a:spcBef>
              <a:spcAft>
                <a:spcPts val="0"/>
              </a:spcAft>
              <a:buSzPts val="1800"/>
              <a:buChar char="●"/>
            </a:pPr>
            <a:r>
              <a:rPr lang="en"/>
              <a:t>Motion of the movable electrode changes the capacitance between the electrodes and thereby makes the applied voltage change in proportion to the amplitude of the electrode's motion. </a:t>
            </a:r>
            <a:endParaRPr/>
          </a:p>
          <a:p>
            <a:pPr indent="-342900" lvl="0" marL="457200" rtl="0" algn="l">
              <a:lnSpc>
                <a:spcPct val="115000"/>
              </a:lnSpc>
              <a:spcBef>
                <a:spcPts val="0"/>
              </a:spcBef>
              <a:spcAft>
                <a:spcPts val="0"/>
              </a:spcAft>
              <a:buSzPts val="1800"/>
              <a:buChar char="●"/>
            </a:pPr>
            <a:r>
              <a:rPr lang="en"/>
              <a:t>Also known as condenser transducer.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38"/>
          <p:cNvPicPr preferRelativeResize="0"/>
          <p:nvPr/>
        </p:nvPicPr>
        <p:blipFill rotWithShape="1">
          <a:blip r:embed="rId3">
            <a:alphaModFix/>
          </a:blip>
          <a:srcRect b="11995" l="21263" r="7616" t="18823"/>
          <a:stretch/>
        </p:blipFill>
        <p:spPr>
          <a:xfrm>
            <a:off x="632150" y="387925"/>
            <a:ext cx="8146274" cy="43964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39"/>
          <p:cNvPicPr preferRelativeResize="0"/>
          <p:nvPr/>
        </p:nvPicPr>
        <p:blipFill rotWithShape="1">
          <a:blip r:embed="rId3">
            <a:alphaModFix/>
          </a:blip>
          <a:srcRect b="15553" l="22766" r="8452" t="18229"/>
          <a:stretch/>
        </p:blipFill>
        <p:spPr>
          <a:xfrm>
            <a:off x="689625" y="316075"/>
            <a:ext cx="7959501" cy="433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3"/>
          <p:cNvSpPr txBox="1"/>
          <p:nvPr>
            <p:ph idx="1" type="body"/>
          </p:nvPr>
        </p:nvSpPr>
        <p:spPr>
          <a:xfrm>
            <a:off x="311700" y="510300"/>
            <a:ext cx="8520600" cy="374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Reluctance</a:t>
            </a:r>
            <a:r>
              <a:rPr lang="en"/>
              <a:t>-the opposition offered in a magnetic circuit to magnetic flux</a:t>
            </a:r>
            <a:endParaRPr/>
          </a:p>
          <a:p>
            <a:pPr indent="0" lvl="0" marL="0" rtl="0" algn="l">
              <a:lnSpc>
                <a:spcPct val="115000"/>
              </a:lnSpc>
              <a:spcBef>
                <a:spcPts val="1200"/>
              </a:spcBef>
              <a:spcAft>
                <a:spcPts val="0"/>
              </a:spcAft>
              <a:buSzPts val="1800"/>
              <a:buNone/>
            </a:pPr>
            <a:r>
              <a:rPr b="1" lang="en"/>
              <a:t>Mutual Inductance</a:t>
            </a:r>
            <a:r>
              <a:rPr lang="en"/>
              <a:t>-When two coils are brought in proximity with each other the magnetic field in one of the coils tend to link with the other. This further leads to the generation of voltage in the second coil. This property of a coil which affects or changes the current and voltage in a secondary coil is called Mutual Inductance</a:t>
            </a:r>
            <a:endParaRPr/>
          </a:p>
          <a:p>
            <a:pPr indent="0" lvl="0" marL="0" rtl="0" algn="l">
              <a:lnSpc>
                <a:spcPct val="115000"/>
              </a:lnSpc>
              <a:spcBef>
                <a:spcPts val="1200"/>
              </a:spcBef>
              <a:spcAft>
                <a:spcPts val="0"/>
              </a:spcAft>
              <a:buSzPts val="1800"/>
              <a:buNone/>
            </a:pPr>
            <a:r>
              <a:rPr b="1" lang="en"/>
              <a:t>Eddy currents</a:t>
            </a:r>
            <a:r>
              <a:rPr lang="en"/>
              <a:t> - are loops of electrical current induced within conductors by a changing magnetic field in the conductor according to Faraday's law of induction</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140"/>
          <p:cNvPicPr preferRelativeResize="0"/>
          <p:nvPr/>
        </p:nvPicPr>
        <p:blipFill rotWithShape="1">
          <a:blip r:embed="rId3">
            <a:alphaModFix/>
          </a:blip>
          <a:srcRect b="11401" l="21267" r="8284" t="18521"/>
          <a:stretch/>
        </p:blipFill>
        <p:spPr>
          <a:xfrm>
            <a:off x="431025" y="344825"/>
            <a:ext cx="8103150" cy="45113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822" name="Google Shape;822;p1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23" name="Google Shape;823;p141"/>
          <p:cNvPicPr preferRelativeResize="0"/>
          <p:nvPr/>
        </p:nvPicPr>
        <p:blipFill rotWithShape="1">
          <a:blip r:embed="rId3">
            <a:alphaModFix/>
          </a:blip>
          <a:srcRect b="0" l="0" r="0" t="0"/>
          <a:stretch/>
        </p:blipFill>
        <p:spPr>
          <a:xfrm>
            <a:off x="311700" y="1152475"/>
            <a:ext cx="3782975" cy="3416400"/>
          </a:xfrm>
          <a:prstGeom prst="rect">
            <a:avLst/>
          </a:prstGeom>
          <a:noFill/>
          <a:ln>
            <a:noFill/>
          </a:ln>
        </p:spPr>
      </p:pic>
      <p:pic>
        <p:nvPicPr>
          <p:cNvPr id="824" name="Google Shape;824;p141"/>
          <p:cNvPicPr preferRelativeResize="0"/>
          <p:nvPr/>
        </p:nvPicPr>
        <p:blipFill rotWithShape="1">
          <a:blip r:embed="rId4">
            <a:alphaModFix/>
          </a:blip>
          <a:srcRect b="0" l="0" r="0" t="0"/>
          <a:stretch/>
        </p:blipFill>
        <p:spPr>
          <a:xfrm>
            <a:off x="4094675" y="1152475"/>
            <a:ext cx="4808225" cy="34164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142"/>
          <p:cNvPicPr preferRelativeResize="0"/>
          <p:nvPr/>
        </p:nvPicPr>
        <p:blipFill rotWithShape="1">
          <a:blip r:embed="rId3">
            <a:alphaModFix/>
          </a:blip>
          <a:srcRect b="0" l="0" r="0" t="0"/>
          <a:stretch/>
        </p:blipFill>
        <p:spPr>
          <a:xfrm>
            <a:off x="4683750" y="445025"/>
            <a:ext cx="4086975" cy="4189700"/>
          </a:xfrm>
          <a:prstGeom prst="rect">
            <a:avLst/>
          </a:prstGeom>
          <a:noFill/>
          <a:ln>
            <a:noFill/>
          </a:ln>
        </p:spPr>
      </p:pic>
      <p:pic>
        <p:nvPicPr>
          <p:cNvPr id="830" name="Google Shape;830;p142"/>
          <p:cNvPicPr preferRelativeResize="0"/>
          <p:nvPr/>
        </p:nvPicPr>
        <p:blipFill rotWithShape="1">
          <a:blip r:embed="rId4">
            <a:alphaModFix/>
          </a:blip>
          <a:srcRect b="23620" l="0" r="66942" t="17412"/>
          <a:stretch/>
        </p:blipFill>
        <p:spPr>
          <a:xfrm>
            <a:off x="698375" y="445025"/>
            <a:ext cx="3873624" cy="41896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36" name="Google Shape;836;p143"/>
          <p:cNvPicPr preferRelativeResize="0"/>
          <p:nvPr/>
        </p:nvPicPr>
        <p:blipFill rotWithShape="1">
          <a:blip r:embed="rId3">
            <a:alphaModFix/>
          </a:blip>
          <a:srcRect b="13880" l="0" r="0" t="11330"/>
          <a:stretch/>
        </p:blipFill>
        <p:spPr>
          <a:xfrm>
            <a:off x="0" y="330450"/>
            <a:ext cx="9144001" cy="46406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4"/>
          <p:cNvSpPr txBox="1"/>
          <p:nvPr>
            <p:ph type="title"/>
          </p:nvPr>
        </p:nvSpPr>
        <p:spPr>
          <a:xfrm>
            <a:off x="444011" y="273844"/>
            <a:ext cx="7886700" cy="46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2060"/>
              </a:buClr>
              <a:buSzPts val="2100"/>
              <a:buFont typeface="Arial Black"/>
              <a:buNone/>
            </a:pPr>
            <a:r>
              <a:rPr b="1" lang="en" sz="2100">
                <a:solidFill>
                  <a:srgbClr val="002060"/>
                </a:solidFill>
                <a:latin typeface="Arial Black"/>
                <a:ea typeface="Arial Black"/>
                <a:cs typeface="Arial Black"/>
                <a:sym typeface="Arial Black"/>
              </a:rPr>
              <a:t>Piezo Electric Effect</a:t>
            </a:r>
            <a:endParaRPr/>
          </a:p>
        </p:txBody>
      </p:sp>
      <p:sp>
        <p:nvSpPr>
          <p:cNvPr id="842" name="Google Shape;842;p144"/>
          <p:cNvSpPr txBox="1"/>
          <p:nvPr>
            <p:ph idx="1" type="body"/>
          </p:nvPr>
        </p:nvSpPr>
        <p:spPr>
          <a:xfrm>
            <a:off x="628650" y="852055"/>
            <a:ext cx="7886700" cy="3780600"/>
          </a:xfrm>
          <a:prstGeom prst="rect">
            <a:avLst/>
          </a:prstGeom>
          <a:noFill/>
          <a:ln>
            <a:noFill/>
          </a:ln>
        </p:spPr>
        <p:txBody>
          <a:bodyPr anchorCtr="0" anchor="t" bIns="34275" lIns="68575" spcFirstLastPara="1" rIns="68575" wrap="square" tIns="34275">
            <a:noAutofit/>
          </a:bodyPr>
          <a:lstStyle/>
          <a:p>
            <a:pPr indent="-177800" lvl="0" marL="177800" rtl="0" algn="just">
              <a:lnSpc>
                <a:spcPct val="150000"/>
              </a:lnSpc>
              <a:spcBef>
                <a:spcPts val="0"/>
              </a:spcBef>
              <a:spcAft>
                <a:spcPts val="0"/>
              </a:spcAft>
              <a:buClr>
                <a:schemeClr val="dk1"/>
              </a:buClr>
              <a:buSzPts val="1800"/>
              <a:buChar char="●"/>
            </a:pPr>
            <a:r>
              <a:rPr lang="en" sz="1800">
                <a:latin typeface="Times New Roman"/>
                <a:ea typeface="Times New Roman"/>
                <a:cs typeface="Times New Roman"/>
                <a:sym typeface="Times New Roman"/>
              </a:rPr>
              <a:t>Crystals of certain classes are said to show </a:t>
            </a:r>
            <a:r>
              <a:rPr lang="en" sz="1800">
                <a:solidFill>
                  <a:srgbClr val="FF0000"/>
                </a:solidFill>
                <a:latin typeface="Times New Roman"/>
                <a:ea typeface="Times New Roman"/>
                <a:cs typeface="Times New Roman"/>
                <a:sym typeface="Times New Roman"/>
              </a:rPr>
              <a:t>piezoelectric effect </a:t>
            </a:r>
            <a:r>
              <a:rPr lang="en" sz="1800">
                <a:latin typeface="Times New Roman"/>
                <a:ea typeface="Times New Roman"/>
                <a:cs typeface="Times New Roman"/>
                <a:sym typeface="Times New Roman"/>
              </a:rPr>
              <a:t>which essentially means </a:t>
            </a:r>
            <a:r>
              <a:rPr lang="en" sz="1800">
                <a:solidFill>
                  <a:srgbClr val="FF0000"/>
                </a:solidFill>
                <a:latin typeface="Times New Roman"/>
                <a:ea typeface="Times New Roman"/>
                <a:cs typeface="Times New Roman"/>
                <a:sym typeface="Times New Roman"/>
              </a:rPr>
              <a:t>electric polarization </a:t>
            </a:r>
            <a:r>
              <a:rPr lang="en" sz="1800">
                <a:latin typeface="Times New Roman"/>
                <a:ea typeface="Times New Roman"/>
                <a:cs typeface="Times New Roman"/>
                <a:sym typeface="Times New Roman"/>
              </a:rPr>
              <a:t>produced by mechanical strain in the crystals. Such a polarization is believed to occur because of </a:t>
            </a:r>
            <a:r>
              <a:rPr lang="en" sz="1800">
                <a:solidFill>
                  <a:srgbClr val="FF0000"/>
                </a:solidFill>
                <a:latin typeface="Times New Roman"/>
                <a:ea typeface="Times New Roman"/>
                <a:cs typeface="Times New Roman"/>
                <a:sym typeface="Times New Roman"/>
              </a:rPr>
              <a:t>asymmetric crystal structure</a:t>
            </a:r>
            <a:r>
              <a:rPr lang="en" sz="1800">
                <a:latin typeface="Times New Roman"/>
                <a:ea typeface="Times New Roman"/>
                <a:cs typeface="Times New Roman"/>
                <a:sym typeface="Times New Roman"/>
              </a:rPr>
              <a:t>. </a:t>
            </a:r>
            <a:endParaRPr/>
          </a:p>
          <a:p>
            <a:pPr indent="-177800" lvl="0" marL="177800" rtl="0" algn="just">
              <a:lnSpc>
                <a:spcPct val="150000"/>
              </a:lnSpc>
              <a:spcBef>
                <a:spcPts val="800"/>
              </a:spcBef>
              <a:spcAft>
                <a:spcPts val="0"/>
              </a:spcAft>
              <a:buClr>
                <a:schemeClr val="dk1"/>
              </a:buClr>
              <a:buSzPts val="1800"/>
              <a:buChar char="●"/>
            </a:pPr>
            <a:r>
              <a:rPr lang="en" sz="1800">
                <a:latin typeface="Times New Roman"/>
                <a:ea typeface="Times New Roman"/>
                <a:cs typeface="Times New Roman"/>
                <a:sym typeface="Times New Roman"/>
              </a:rPr>
              <a:t>The effect is reversible in the sense that a strain may be produced in the crystal by electrically polarizing it using an external source .. </a:t>
            </a:r>
            <a:endParaRPr/>
          </a:p>
          <a:p>
            <a:pPr indent="-177800" lvl="0" marL="177800" rtl="0" algn="just">
              <a:lnSpc>
                <a:spcPct val="150000"/>
              </a:lnSpc>
              <a:spcBef>
                <a:spcPts val="800"/>
              </a:spcBef>
              <a:spcAft>
                <a:spcPts val="1200"/>
              </a:spcAft>
              <a:buClr>
                <a:schemeClr val="dk1"/>
              </a:buClr>
              <a:buSzPts val="1800"/>
              <a:buChar char="●"/>
            </a:pPr>
            <a:r>
              <a:rPr lang="en" sz="1800">
                <a:latin typeface="Times New Roman"/>
                <a:ea typeface="Times New Roman"/>
                <a:cs typeface="Times New Roman"/>
                <a:sym typeface="Times New Roman"/>
              </a:rPr>
              <a:t>While the </a:t>
            </a:r>
            <a:r>
              <a:rPr lang="en" sz="1800">
                <a:solidFill>
                  <a:srgbClr val="FF0000"/>
                </a:solidFill>
                <a:latin typeface="Times New Roman"/>
                <a:ea typeface="Times New Roman"/>
                <a:cs typeface="Times New Roman"/>
                <a:sym typeface="Times New Roman"/>
              </a:rPr>
              <a:t>mechanical input to electrical output </a:t>
            </a:r>
            <a:r>
              <a:rPr lang="en" sz="1800">
                <a:latin typeface="Times New Roman"/>
                <a:ea typeface="Times New Roman"/>
                <a:cs typeface="Times New Roman"/>
                <a:sym typeface="Times New Roman"/>
              </a:rPr>
              <a:t>form is used in developing transducers extensively, the </a:t>
            </a:r>
            <a:r>
              <a:rPr lang="en" sz="1800">
                <a:solidFill>
                  <a:srgbClr val="FF0000"/>
                </a:solidFill>
                <a:latin typeface="Times New Roman"/>
                <a:ea typeface="Times New Roman"/>
                <a:cs typeface="Times New Roman"/>
                <a:sym typeface="Times New Roman"/>
              </a:rPr>
              <a:t>reverse effect </a:t>
            </a:r>
            <a:r>
              <a:rPr lang="en" sz="1800">
                <a:latin typeface="Times New Roman"/>
                <a:ea typeface="Times New Roman"/>
                <a:cs typeface="Times New Roman"/>
                <a:sym typeface="Times New Roman"/>
              </a:rPr>
              <a:t>is used in many modem gadgets such as </a:t>
            </a:r>
            <a:r>
              <a:rPr lang="en" sz="1800">
                <a:solidFill>
                  <a:srgbClr val="FF0000"/>
                </a:solidFill>
                <a:latin typeface="Times New Roman"/>
                <a:ea typeface="Times New Roman"/>
                <a:cs typeface="Times New Roman"/>
                <a:sym typeface="Times New Roman"/>
              </a:rPr>
              <a:t>sonar systems</a:t>
            </a:r>
            <a:r>
              <a:rPr lang="en" sz="1800">
                <a:latin typeface="Times New Roman"/>
                <a:ea typeface="Times New Roman"/>
                <a:cs typeface="Times New Roman"/>
                <a:sym typeface="Times New Roman"/>
              </a:rPr>
              <a:t>, </a:t>
            </a:r>
            <a:r>
              <a:rPr lang="en" sz="1800">
                <a:solidFill>
                  <a:srgbClr val="FF0000"/>
                </a:solidFill>
                <a:latin typeface="Times New Roman"/>
                <a:ea typeface="Times New Roman"/>
                <a:cs typeface="Times New Roman"/>
                <a:sym typeface="Times New Roman"/>
              </a:rPr>
              <a:t>ultrasonic non-destructive test equipment, ultrasonic flowmeters, pump for inkjet printers</a:t>
            </a:r>
            <a:r>
              <a:rPr lang="en" sz="1800">
                <a:latin typeface="Times New Roman"/>
                <a:ea typeface="Times New Roman"/>
                <a:cs typeface="Times New Roman"/>
                <a:sym typeface="Times New Roman"/>
              </a:rPr>
              <a:t>, and so 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5"/>
          <p:cNvSpPr txBox="1"/>
          <p:nvPr>
            <p:ph type="title"/>
          </p:nvPr>
        </p:nvSpPr>
        <p:spPr>
          <a:xfrm>
            <a:off x="628650" y="126530"/>
            <a:ext cx="7886700" cy="384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2060"/>
              </a:buClr>
              <a:buSzPct val="117857"/>
              <a:buFont typeface="Calibri"/>
              <a:buNone/>
            </a:pPr>
            <a:r>
              <a:rPr b="1" lang="en">
                <a:solidFill>
                  <a:srgbClr val="002060"/>
                </a:solidFill>
              </a:rPr>
              <a:t>Cont…</a:t>
            </a:r>
            <a:endParaRPr/>
          </a:p>
        </p:txBody>
      </p:sp>
      <p:sp>
        <p:nvSpPr>
          <p:cNvPr id="848" name="Google Shape;848;p145"/>
          <p:cNvSpPr txBox="1"/>
          <p:nvPr>
            <p:ph idx="1" type="body"/>
          </p:nvPr>
        </p:nvSpPr>
        <p:spPr>
          <a:xfrm>
            <a:off x="628650" y="644237"/>
            <a:ext cx="7886700" cy="39885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1500"/>
              <a:buChar char="●"/>
            </a:pPr>
            <a:r>
              <a:rPr lang="en" sz="1500">
                <a:latin typeface="Times New Roman"/>
                <a:ea typeface="Times New Roman"/>
                <a:cs typeface="Times New Roman"/>
                <a:sym typeface="Times New Roman"/>
              </a:rPr>
              <a:t>Also a piezoelectric crystal is represented by a · set of three Cartesian coordinates so that the</a:t>
            </a:r>
            <a:endParaRPr/>
          </a:p>
          <a:p>
            <a:pPr indent="-171450" lvl="0" marL="177800" rtl="0" algn="just">
              <a:lnSpc>
                <a:spcPct val="90000"/>
              </a:lnSpc>
              <a:spcBef>
                <a:spcPts val="800"/>
              </a:spcBef>
              <a:spcAft>
                <a:spcPts val="0"/>
              </a:spcAft>
              <a:buClr>
                <a:schemeClr val="dk1"/>
              </a:buClr>
              <a:buSzPts val="1500"/>
              <a:buChar char="●"/>
            </a:pPr>
            <a:r>
              <a:rPr lang="en" sz="1500">
                <a:latin typeface="Times New Roman"/>
                <a:ea typeface="Times New Roman"/>
                <a:cs typeface="Times New Roman"/>
                <a:sym typeface="Times New Roman"/>
              </a:rPr>
              <a:t>polarization P can be represented in the vector form as</a:t>
            </a:r>
            <a:endParaRPr/>
          </a:p>
          <a:p>
            <a:pPr indent="0" lvl="0" marL="0" rtl="0" algn="just">
              <a:lnSpc>
                <a:spcPct val="90000"/>
              </a:lnSpc>
              <a:spcBef>
                <a:spcPts val="800"/>
              </a:spcBef>
              <a:spcAft>
                <a:spcPts val="0"/>
              </a:spcAft>
              <a:buClr>
                <a:schemeClr val="dk1"/>
              </a:buClr>
              <a:buSzPts val="1500"/>
              <a:buNone/>
            </a:pPr>
            <a:r>
              <a:t/>
            </a:r>
            <a:endParaRPr sz="1500">
              <a:latin typeface="Times New Roman"/>
              <a:ea typeface="Times New Roman"/>
              <a:cs typeface="Times New Roman"/>
              <a:sym typeface="Times New Roman"/>
            </a:endParaRPr>
          </a:p>
          <a:p>
            <a:pPr indent="-171450" lvl="0" marL="177800" rtl="0" algn="just">
              <a:lnSpc>
                <a:spcPct val="90000"/>
              </a:lnSpc>
              <a:spcBef>
                <a:spcPts val="800"/>
              </a:spcBef>
              <a:spcAft>
                <a:spcPts val="0"/>
              </a:spcAft>
              <a:buClr>
                <a:schemeClr val="dk1"/>
              </a:buClr>
              <a:buSzPts val="1500"/>
              <a:buChar char="●"/>
            </a:pPr>
            <a:r>
              <a:rPr lang="en" sz="1500">
                <a:latin typeface="Times New Roman"/>
                <a:ea typeface="Times New Roman"/>
                <a:cs typeface="Times New Roman"/>
                <a:sym typeface="Times New Roman"/>
              </a:rPr>
              <a:t>However, </a:t>
            </a:r>
            <a:r>
              <a:rPr lang="en" sz="1500">
                <a:solidFill>
                  <a:srgbClr val="FF0000"/>
                </a:solidFill>
                <a:latin typeface="Times New Roman"/>
                <a:ea typeface="Times New Roman"/>
                <a:cs typeface="Times New Roman"/>
                <a:sym typeface="Times New Roman"/>
              </a:rPr>
              <a:t>Pxx,Pyy,Pzz </a:t>
            </a:r>
            <a:r>
              <a:rPr lang="en" sz="1500">
                <a:latin typeface="Times New Roman"/>
                <a:ea typeface="Times New Roman"/>
                <a:cs typeface="Times New Roman"/>
                <a:sym typeface="Times New Roman"/>
              </a:rPr>
              <a:t>are again related to the </a:t>
            </a:r>
            <a:r>
              <a:rPr lang="en" sz="1500">
                <a:solidFill>
                  <a:srgbClr val="FF0000"/>
                </a:solidFill>
                <a:latin typeface="Times New Roman"/>
                <a:ea typeface="Times New Roman"/>
                <a:cs typeface="Times New Roman"/>
                <a:sym typeface="Times New Roman"/>
              </a:rPr>
              <a:t>stresses, axial and shear</a:t>
            </a:r>
            <a:r>
              <a:rPr lang="en" sz="1500">
                <a:latin typeface="Times New Roman"/>
                <a:ea typeface="Times New Roman"/>
                <a:cs typeface="Times New Roman"/>
                <a:sym typeface="Times New Roman"/>
              </a:rPr>
              <a:t>, </a:t>
            </a:r>
            <a:r>
              <a:rPr lang="en" sz="1500">
                <a:solidFill>
                  <a:srgbClr val="FF0000"/>
                </a:solidFill>
                <a:latin typeface="Times New Roman"/>
                <a:ea typeface="Times New Roman"/>
                <a:cs typeface="Times New Roman"/>
                <a:sym typeface="Times New Roman"/>
              </a:rPr>
              <a:t>σ </a:t>
            </a:r>
            <a:r>
              <a:rPr lang="en" sz="1500">
                <a:latin typeface="Times New Roman"/>
                <a:ea typeface="Times New Roman"/>
                <a:cs typeface="Times New Roman"/>
                <a:sym typeface="Times New Roman"/>
              </a:rPr>
              <a:t>and </a:t>
            </a:r>
            <a:r>
              <a:rPr i="1" lang="en" sz="1500">
                <a:solidFill>
                  <a:srgbClr val="FF0000"/>
                </a:solidFill>
                <a:latin typeface="Times New Roman"/>
                <a:ea typeface="Times New Roman"/>
                <a:cs typeface="Times New Roman"/>
                <a:sym typeface="Times New Roman"/>
              </a:rPr>
              <a:t>X </a:t>
            </a:r>
            <a:r>
              <a:rPr lang="en" sz="1500">
                <a:latin typeface="Times New Roman"/>
                <a:ea typeface="Times New Roman"/>
                <a:cs typeface="Times New Roman"/>
                <a:sym typeface="Times New Roman"/>
              </a:rPr>
              <a:t>in terms of </a:t>
            </a:r>
            <a:r>
              <a:rPr lang="en" sz="1500">
                <a:solidFill>
                  <a:srgbClr val="FF0000"/>
                </a:solidFill>
                <a:latin typeface="Times New Roman"/>
                <a:ea typeface="Times New Roman"/>
                <a:cs typeface="Times New Roman"/>
                <a:sym typeface="Times New Roman"/>
              </a:rPr>
              <a:t>axes-dependent coefficients caned d-constants</a:t>
            </a:r>
            <a:r>
              <a:rPr lang="en" sz="1500">
                <a:latin typeface="Times New Roman"/>
                <a:ea typeface="Times New Roman"/>
                <a:cs typeface="Times New Roman"/>
                <a:sym typeface="Times New Roman"/>
              </a:rPr>
              <a:t> of the crystal. With the axial and shear axe as shown in Figure with reference to the crystal axes X-Y-Z, we obtain</a:t>
            </a:r>
            <a:endParaRPr sz="1500">
              <a:latin typeface="Times New Roman"/>
              <a:ea typeface="Times New Roman"/>
              <a:cs typeface="Times New Roman"/>
              <a:sym typeface="Times New Roman"/>
            </a:endParaRPr>
          </a:p>
          <a:p>
            <a:pPr indent="0" lvl="0" marL="0" rtl="0" algn="l">
              <a:lnSpc>
                <a:spcPct val="90000"/>
              </a:lnSpc>
              <a:spcBef>
                <a:spcPts val="800"/>
              </a:spcBef>
              <a:spcAft>
                <a:spcPts val="1200"/>
              </a:spcAft>
              <a:buClr>
                <a:schemeClr val="dk1"/>
              </a:buClr>
              <a:buSzPts val="2100"/>
              <a:buNone/>
            </a:pPr>
            <a:r>
              <a:t/>
            </a:r>
            <a:endParaRPr/>
          </a:p>
        </p:txBody>
      </p:sp>
      <p:pic>
        <p:nvPicPr>
          <p:cNvPr id="849" name="Google Shape;849;p145"/>
          <p:cNvPicPr preferRelativeResize="0"/>
          <p:nvPr/>
        </p:nvPicPr>
        <p:blipFill rotWithShape="1">
          <a:blip r:embed="rId3">
            <a:alphaModFix/>
          </a:blip>
          <a:srcRect b="0" l="0" r="0" t="0"/>
          <a:stretch/>
        </p:blipFill>
        <p:spPr>
          <a:xfrm>
            <a:off x="2538713" y="1210865"/>
            <a:ext cx="2980592" cy="434578"/>
          </a:xfrm>
          <a:prstGeom prst="rect">
            <a:avLst/>
          </a:prstGeom>
          <a:noFill/>
          <a:ln>
            <a:noFill/>
          </a:ln>
        </p:spPr>
      </p:pic>
      <p:pic>
        <p:nvPicPr>
          <p:cNvPr id="850" name="Google Shape;850;p145"/>
          <p:cNvPicPr preferRelativeResize="0"/>
          <p:nvPr/>
        </p:nvPicPr>
        <p:blipFill rotWithShape="1">
          <a:blip r:embed="rId4">
            <a:alphaModFix/>
          </a:blip>
          <a:srcRect b="0" l="0" r="0" t="0"/>
          <a:stretch/>
        </p:blipFill>
        <p:spPr>
          <a:xfrm>
            <a:off x="1288474" y="2212073"/>
            <a:ext cx="6220689" cy="280489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6"/>
          <p:cNvSpPr txBox="1"/>
          <p:nvPr>
            <p:ph type="title"/>
          </p:nvPr>
        </p:nvSpPr>
        <p:spPr>
          <a:xfrm>
            <a:off x="628650" y="273844"/>
            <a:ext cx="7886700" cy="517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2060"/>
              </a:buClr>
              <a:buSzPts val="3000"/>
              <a:buFont typeface="Calibri"/>
              <a:buNone/>
            </a:pPr>
            <a:r>
              <a:rPr b="1" lang="en" sz="3000">
                <a:solidFill>
                  <a:srgbClr val="002060"/>
                </a:solidFill>
              </a:rPr>
              <a:t>Cont…</a:t>
            </a:r>
            <a:endParaRPr/>
          </a:p>
        </p:txBody>
      </p:sp>
      <p:sp>
        <p:nvSpPr>
          <p:cNvPr id="856" name="Google Shape;856;p146"/>
          <p:cNvSpPr txBox="1"/>
          <p:nvPr>
            <p:ph idx="1" type="body"/>
          </p:nvPr>
        </p:nvSpPr>
        <p:spPr>
          <a:xfrm>
            <a:off x="628650" y="1041889"/>
            <a:ext cx="7886700" cy="3590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The d-constants are defined as:</a:t>
            </a:r>
            <a:endParaRPr/>
          </a:p>
          <a:p>
            <a:pPr indent="0" lvl="0" marL="0" rtl="0" algn="ctr">
              <a:lnSpc>
                <a:spcPct val="90000"/>
              </a:lnSpc>
              <a:spcBef>
                <a:spcPts val="800"/>
              </a:spcBef>
              <a:spcAft>
                <a:spcPts val="0"/>
              </a:spcAft>
              <a:buClr>
                <a:schemeClr val="dk1"/>
              </a:buClr>
              <a:buSzPts val="2100"/>
              <a:buNone/>
            </a:pPr>
            <a:r>
              <a:rPr lang="en"/>
              <a:t>		</a:t>
            </a:r>
            <a:r>
              <a:rPr lang="en">
                <a:solidFill>
                  <a:srgbClr val="FF0000"/>
                </a:solidFill>
              </a:rPr>
              <a:t>d</a:t>
            </a:r>
            <a:r>
              <a:rPr lang="en" sz="1400">
                <a:solidFill>
                  <a:srgbClr val="FF0000"/>
                </a:solidFill>
              </a:rPr>
              <a:t>ij</a:t>
            </a:r>
            <a:r>
              <a:rPr lang="en">
                <a:solidFill>
                  <a:srgbClr val="FF0000"/>
                </a:solidFill>
              </a:rPr>
              <a:t> = Charge generated in direction i/ force applied in direction j</a:t>
            </a:r>
            <a:endParaRPr/>
          </a:p>
          <a:p>
            <a:pPr indent="0" lvl="0" marL="0" rtl="0" algn="ctr">
              <a:lnSpc>
                <a:spcPct val="90000"/>
              </a:lnSpc>
              <a:spcBef>
                <a:spcPts val="800"/>
              </a:spcBef>
              <a:spcAft>
                <a:spcPts val="0"/>
              </a:spcAft>
              <a:buClr>
                <a:srgbClr val="FF0000"/>
              </a:buClr>
              <a:buSzPts val="2100"/>
              <a:buNone/>
            </a:pPr>
            <a:r>
              <a:rPr lang="en">
                <a:solidFill>
                  <a:srgbClr val="FF0000"/>
                </a:solidFill>
              </a:rPr>
              <a:t>        =</a:t>
            </a:r>
            <a:r>
              <a:rPr i="1" lang="en">
                <a:solidFill>
                  <a:srgbClr val="FF0000"/>
                </a:solidFill>
              </a:rPr>
              <a:t>Q</a:t>
            </a:r>
            <a:r>
              <a:rPr i="1" lang="en" sz="1500">
                <a:solidFill>
                  <a:srgbClr val="FF0000"/>
                </a:solidFill>
              </a:rPr>
              <a:t>i  </a:t>
            </a:r>
            <a:r>
              <a:rPr i="1" lang="en">
                <a:solidFill>
                  <a:srgbClr val="FF0000"/>
                </a:solidFill>
              </a:rPr>
              <a:t>/ f</a:t>
            </a:r>
            <a:r>
              <a:rPr i="1" lang="en" sz="1400">
                <a:solidFill>
                  <a:srgbClr val="FF0000"/>
                </a:solidFill>
              </a:rPr>
              <a:t>j</a:t>
            </a:r>
            <a:endParaRPr/>
          </a:p>
          <a:p>
            <a:pPr indent="-171450" lvl="0" marL="177800" rtl="0" algn="just">
              <a:lnSpc>
                <a:spcPct val="90000"/>
              </a:lnSpc>
              <a:spcBef>
                <a:spcPts val="800"/>
              </a:spcBef>
              <a:spcAft>
                <a:spcPts val="0"/>
              </a:spcAft>
              <a:buClr>
                <a:schemeClr val="dk1"/>
              </a:buClr>
              <a:buSzPts val="2100"/>
              <a:buChar char="●"/>
            </a:pPr>
            <a:r>
              <a:rPr lang="en"/>
              <a:t>The reverse effect d-coefficients are similarly defined as</a:t>
            </a:r>
            <a:endParaRPr/>
          </a:p>
          <a:p>
            <a:pPr indent="0" lvl="0" marL="0" rtl="0" algn="ctr">
              <a:lnSpc>
                <a:spcPct val="90000"/>
              </a:lnSpc>
              <a:spcBef>
                <a:spcPts val="800"/>
              </a:spcBef>
              <a:spcAft>
                <a:spcPts val="0"/>
              </a:spcAft>
              <a:buClr>
                <a:schemeClr val="dk1"/>
              </a:buClr>
              <a:buSzPts val="2100"/>
              <a:buNone/>
            </a:pPr>
            <a:r>
              <a:rPr lang="en"/>
              <a:t>		</a:t>
            </a:r>
            <a:r>
              <a:rPr lang="en">
                <a:solidFill>
                  <a:srgbClr val="FF0000"/>
                </a:solidFill>
              </a:rPr>
              <a:t>d</a:t>
            </a:r>
            <a:r>
              <a:rPr lang="en" sz="1400">
                <a:solidFill>
                  <a:srgbClr val="FF0000"/>
                </a:solidFill>
              </a:rPr>
              <a:t>ij</a:t>
            </a:r>
            <a:r>
              <a:rPr lang="en">
                <a:solidFill>
                  <a:srgbClr val="FF0000"/>
                </a:solidFill>
              </a:rPr>
              <a:t> = Strain in direction i/ field applied in direction j</a:t>
            </a:r>
            <a:endParaRPr/>
          </a:p>
          <a:p>
            <a:pPr indent="0" lvl="0" marL="0" rtl="0" algn="ctr">
              <a:lnSpc>
                <a:spcPct val="90000"/>
              </a:lnSpc>
              <a:spcBef>
                <a:spcPts val="800"/>
              </a:spcBef>
              <a:spcAft>
                <a:spcPts val="0"/>
              </a:spcAft>
              <a:buClr>
                <a:srgbClr val="FF0000"/>
              </a:buClr>
              <a:buSzPts val="2100"/>
              <a:buNone/>
            </a:pPr>
            <a:r>
              <a:rPr lang="en">
                <a:solidFill>
                  <a:srgbClr val="FF0000"/>
                </a:solidFill>
              </a:rPr>
              <a:t>= </a:t>
            </a:r>
            <a:r>
              <a:rPr b="0" i="0" lang="en">
                <a:solidFill>
                  <a:srgbClr val="FF0000"/>
                </a:solidFill>
                <a:latin typeface="Arial"/>
                <a:ea typeface="Arial"/>
                <a:cs typeface="Arial"/>
                <a:sym typeface="Arial"/>
              </a:rPr>
              <a:t>ε</a:t>
            </a:r>
            <a:r>
              <a:rPr b="0" i="0" lang="en">
                <a:solidFill>
                  <a:srgbClr val="FF0000"/>
                </a:solidFill>
              </a:rPr>
              <a:t> / E  </a:t>
            </a:r>
            <a:r>
              <a:rPr b="0" i="0" lang="en"/>
              <a:t>expressed as (m/m) / (V/m)</a:t>
            </a:r>
            <a:endParaRPr/>
          </a:p>
          <a:p>
            <a:pPr indent="-171450" lvl="0" marL="177800" rtl="0" algn="just">
              <a:lnSpc>
                <a:spcPct val="90000"/>
              </a:lnSpc>
              <a:spcBef>
                <a:spcPts val="800"/>
              </a:spcBef>
              <a:spcAft>
                <a:spcPts val="0"/>
              </a:spcAft>
              <a:buClr>
                <a:schemeClr val="dk1"/>
              </a:buClr>
              <a:buSzPts val="2100"/>
              <a:buChar char="●"/>
            </a:pPr>
            <a:r>
              <a:rPr lang="en"/>
              <a:t> coefficient which is of importance in practical design is the </a:t>
            </a:r>
            <a:r>
              <a:rPr lang="en">
                <a:solidFill>
                  <a:srgbClr val="FF0000"/>
                </a:solidFill>
              </a:rPr>
              <a:t>g-coefficient</a:t>
            </a:r>
            <a:r>
              <a:rPr lang="en"/>
              <a:t> and its related to the </a:t>
            </a:r>
            <a:r>
              <a:rPr lang="en">
                <a:solidFill>
                  <a:srgbClr val="FF0000"/>
                </a:solidFill>
              </a:rPr>
              <a:t>d-coefficient</a:t>
            </a:r>
            <a:r>
              <a:rPr lang="en"/>
              <a:t> by the dielectric constant of the material.</a:t>
            </a:r>
            <a:endParaRPr/>
          </a:p>
          <a:p>
            <a:pPr indent="0" lvl="0" marL="0" rtl="0" algn="just">
              <a:lnSpc>
                <a:spcPct val="90000"/>
              </a:lnSpc>
              <a:spcBef>
                <a:spcPts val="800"/>
              </a:spcBef>
              <a:spcAft>
                <a:spcPts val="1200"/>
              </a:spcAft>
              <a:buClr>
                <a:schemeClr val="dk1"/>
              </a:buClr>
              <a:buSzPts val="210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7"/>
          <p:cNvSpPr txBox="1"/>
          <p:nvPr>
            <p:ph type="title"/>
          </p:nvPr>
        </p:nvSpPr>
        <p:spPr>
          <a:xfrm>
            <a:off x="628650" y="273844"/>
            <a:ext cx="7886700" cy="68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2060"/>
              </a:buClr>
              <a:buSzPts val="3300"/>
              <a:buFont typeface="Calibri"/>
              <a:buNone/>
            </a:pPr>
            <a:r>
              <a:rPr b="1" lang="en">
                <a:solidFill>
                  <a:srgbClr val="002060"/>
                </a:solidFill>
              </a:rPr>
              <a:t>Cont…</a:t>
            </a:r>
            <a:endParaRPr/>
          </a:p>
        </p:txBody>
      </p:sp>
      <p:sp>
        <p:nvSpPr>
          <p:cNvPr id="862" name="Google Shape;862;p147"/>
          <p:cNvSpPr txBox="1"/>
          <p:nvPr>
            <p:ph idx="1" type="body"/>
          </p:nvPr>
        </p:nvSpPr>
        <p:spPr>
          <a:xfrm>
            <a:off x="628650" y="1182850"/>
            <a:ext cx="7886700" cy="37020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It is </a:t>
            </a:r>
            <a:r>
              <a:rPr lang="en">
                <a:latin typeface="Times New Roman"/>
                <a:ea typeface="Times New Roman"/>
                <a:cs typeface="Times New Roman"/>
                <a:sym typeface="Times New Roman"/>
              </a:rPr>
              <a:t>defined as the </a:t>
            </a:r>
            <a:r>
              <a:rPr lang="en">
                <a:solidFill>
                  <a:srgbClr val="FF0000"/>
                </a:solidFill>
                <a:latin typeface="Times New Roman"/>
                <a:ea typeface="Times New Roman"/>
                <a:cs typeface="Times New Roman"/>
                <a:sym typeface="Times New Roman"/>
              </a:rPr>
              <a:t>voltage gradient </a:t>
            </a:r>
            <a:r>
              <a:rPr lang="en">
                <a:latin typeface="Times New Roman"/>
                <a:ea typeface="Times New Roman"/>
                <a:cs typeface="Times New Roman"/>
                <a:sym typeface="Times New Roman"/>
              </a:rPr>
              <a:t>or field in the crystal per unit pressure imparted to it.</a:t>
            </a:r>
            <a:endParaRPr/>
          </a:p>
          <a:p>
            <a:pPr indent="-171450" lvl="0" marL="177800" rtl="0" algn="just">
              <a:lnSpc>
                <a:spcPct val="90000"/>
              </a:lnSpc>
              <a:spcBef>
                <a:spcPts val="800"/>
              </a:spcBef>
              <a:spcAft>
                <a:spcPts val="0"/>
              </a:spcAft>
              <a:buClr>
                <a:schemeClr val="dk1"/>
              </a:buClr>
              <a:buSzPts val="2100"/>
              <a:buChar char="●"/>
            </a:pPr>
            <a:r>
              <a:rPr lang="en">
                <a:latin typeface="Times New Roman"/>
                <a:ea typeface="Times New Roman"/>
                <a:cs typeface="Times New Roman"/>
                <a:sym typeface="Times New Roman"/>
              </a:rPr>
              <a:t>Maintaining the direction as before, it can be shown that</a:t>
            </a:r>
            <a:endParaRPr/>
          </a:p>
          <a:p>
            <a:pPr indent="-38100" lvl="0" marL="177800" rtl="0" algn="just">
              <a:lnSpc>
                <a:spcPct val="90000"/>
              </a:lnSpc>
              <a:spcBef>
                <a:spcPts val="800"/>
              </a:spcBef>
              <a:spcAft>
                <a:spcPts val="0"/>
              </a:spcAft>
              <a:buClr>
                <a:schemeClr val="dk1"/>
              </a:buClr>
              <a:buSzPts val="2100"/>
              <a:buNone/>
            </a:pPr>
            <a:r>
              <a:t/>
            </a:r>
            <a:endParaRPr>
              <a:latin typeface="Times New Roman"/>
              <a:ea typeface="Times New Roman"/>
              <a:cs typeface="Times New Roman"/>
              <a:sym typeface="Times New Roman"/>
            </a:endParaRPr>
          </a:p>
          <a:p>
            <a:pPr indent="-38100" lvl="0" marL="177800" rtl="0" algn="just">
              <a:lnSpc>
                <a:spcPct val="90000"/>
              </a:lnSpc>
              <a:spcBef>
                <a:spcPts val="800"/>
              </a:spcBef>
              <a:spcAft>
                <a:spcPts val="0"/>
              </a:spcAft>
              <a:buClr>
                <a:schemeClr val="dk1"/>
              </a:buClr>
              <a:buSzPts val="2100"/>
              <a:buNone/>
            </a:pPr>
            <a:r>
              <a:t/>
            </a:r>
            <a:endParaRPr>
              <a:latin typeface="Times New Roman"/>
              <a:ea typeface="Times New Roman"/>
              <a:cs typeface="Times New Roman"/>
              <a:sym typeface="Times New Roman"/>
            </a:endParaRPr>
          </a:p>
          <a:p>
            <a:pPr indent="-171450" lvl="0" marL="177800" rtl="0" algn="just">
              <a:lnSpc>
                <a:spcPct val="90000"/>
              </a:lnSpc>
              <a:spcBef>
                <a:spcPts val="800"/>
              </a:spcBef>
              <a:spcAft>
                <a:spcPts val="0"/>
              </a:spcAft>
              <a:buClr>
                <a:schemeClr val="dk1"/>
              </a:buClr>
              <a:buSzPts val="2100"/>
              <a:buChar char="●"/>
            </a:pPr>
            <a:r>
              <a:rPr lang="en">
                <a:latin typeface="Times New Roman"/>
                <a:ea typeface="Times New Roman"/>
                <a:cs typeface="Times New Roman"/>
                <a:sym typeface="Times New Roman"/>
              </a:rPr>
              <a:t>The </a:t>
            </a:r>
            <a:r>
              <a:rPr lang="en">
                <a:solidFill>
                  <a:srgbClr val="FF0000"/>
                </a:solidFill>
                <a:latin typeface="Times New Roman"/>
                <a:ea typeface="Times New Roman"/>
                <a:cs typeface="Times New Roman"/>
                <a:sym typeface="Times New Roman"/>
              </a:rPr>
              <a:t>third coefficient h-coefficient </a:t>
            </a:r>
            <a:r>
              <a:rPr lang="en">
                <a:latin typeface="Times New Roman"/>
                <a:ea typeface="Times New Roman"/>
                <a:cs typeface="Times New Roman"/>
                <a:sym typeface="Times New Roman"/>
              </a:rPr>
              <a:t>is defined as the </a:t>
            </a:r>
            <a:r>
              <a:rPr lang="en">
                <a:solidFill>
                  <a:srgbClr val="FF0000"/>
                </a:solidFill>
                <a:latin typeface="Times New Roman"/>
                <a:ea typeface="Times New Roman"/>
                <a:cs typeface="Times New Roman"/>
                <a:sym typeface="Times New Roman"/>
              </a:rPr>
              <a:t>voltage gradient per unit strain</a:t>
            </a:r>
            <a:r>
              <a:rPr lang="en">
                <a:latin typeface="Times New Roman"/>
                <a:ea typeface="Times New Roman"/>
                <a:cs typeface="Times New Roman"/>
                <a:sym typeface="Times New Roman"/>
              </a:rPr>
              <a:t> which also appears to be the reciprocal of </a:t>
            </a:r>
            <a:r>
              <a:rPr i="1" lang="en">
                <a:solidFill>
                  <a:srgbClr val="FF0000"/>
                </a:solidFill>
                <a:latin typeface="Times New Roman"/>
                <a:ea typeface="Times New Roman"/>
                <a:cs typeface="Times New Roman"/>
                <a:sym typeface="Times New Roman"/>
              </a:rPr>
              <a:t>d</a:t>
            </a:r>
            <a:r>
              <a:rPr i="1" lang="en" sz="1500">
                <a:solidFill>
                  <a:srgbClr val="FF0000"/>
                </a:solidFill>
                <a:latin typeface="Times New Roman"/>
                <a:ea typeface="Times New Roman"/>
                <a:cs typeface="Times New Roman"/>
                <a:sym typeface="Times New Roman"/>
              </a:rPr>
              <a:t>ij</a:t>
            </a:r>
            <a:r>
              <a:rPr lang="en">
                <a:latin typeface="Times New Roman"/>
                <a:ea typeface="Times New Roman"/>
                <a:cs typeface="Times New Roman"/>
                <a:sym typeface="Times New Roman"/>
              </a:rPr>
              <a:t>.</a:t>
            </a:r>
            <a:endParaRPr/>
          </a:p>
          <a:p>
            <a:pPr indent="-171450" lvl="0" marL="177800" rtl="0" algn="just">
              <a:lnSpc>
                <a:spcPct val="90000"/>
              </a:lnSpc>
              <a:spcBef>
                <a:spcPts val="800"/>
              </a:spcBef>
              <a:spcAft>
                <a:spcPts val="0"/>
              </a:spcAft>
              <a:buClr>
                <a:schemeClr val="dk1"/>
              </a:buClr>
              <a:buSzPts val="2100"/>
              <a:buChar char="●"/>
            </a:pPr>
            <a:r>
              <a:rPr lang="en">
                <a:latin typeface="Times New Roman"/>
                <a:ea typeface="Times New Roman"/>
                <a:cs typeface="Times New Roman"/>
                <a:sym typeface="Times New Roman"/>
              </a:rPr>
              <a:t>The </a:t>
            </a:r>
            <a:r>
              <a:rPr lang="en">
                <a:solidFill>
                  <a:srgbClr val="FF0000"/>
                </a:solidFill>
                <a:latin typeface="Times New Roman"/>
                <a:ea typeface="Times New Roman"/>
                <a:cs typeface="Times New Roman"/>
                <a:sym typeface="Times New Roman"/>
              </a:rPr>
              <a:t>h coefficient is easily obtained by g-coefficient </a:t>
            </a:r>
            <a:r>
              <a:rPr lang="en">
                <a:latin typeface="Times New Roman"/>
                <a:ea typeface="Times New Roman"/>
                <a:cs typeface="Times New Roman"/>
                <a:sym typeface="Times New Roman"/>
              </a:rPr>
              <a:t>by multiplying it with </a:t>
            </a:r>
            <a:r>
              <a:rPr lang="en">
                <a:solidFill>
                  <a:srgbClr val="FF0000"/>
                </a:solidFill>
                <a:latin typeface="Times New Roman"/>
                <a:ea typeface="Times New Roman"/>
                <a:cs typeface="Times New Roman"/>
                <a:sym typeface="Times New Roman"/>
              </a:rPr>
              <a:t>young’s modulus </a:t>
            </a:r>
            <a:r>
              <a:rPr lang="en">
                <a:latin typeface="Times New Roman"/>
                <a:ea typeface="Times New Roman"/>
                <a:cs typeface="Times New Roman"/>
                <a:sym typeface="Times New Roman"/>
              </a:rPr>
              <a:t>in the appropriate direction.</a:t>
            </a:r>
            <a:endParaRPr/>
          </a:p>
          <a:p>
            <a:pPr indent="0" lvl="0" marL="0" rtl="0" algn="l">
              <a:lnSpc>
                <a:spcPct val="90000"/>
              </a:lnSpc>
              <a:spcBef>
                <a:spcPts val="800"/>
              </a:spcBef>
              <a:spcAft>
                <a:spcPts val="0"/>
              </a:spcAft>
              <a:buClr>
                <a:schemeClr val="dk1"/>
              </a:buClr>
              <a:buSzPts val="2100"/>
              <a:buNone/>
            </a:pPr>
            <a:r>
              <a:t/>
            </a:r>
            <a:endParaRPr/>
          </a:p>
          <a:p>
            <a:pPr indent="0" lvl="0" marL="0" rtl="0" algn="l">
              <a:lnSpc>
                <a:spcPct val="90000"/>
              </a:lnSpc>
              <a:spcBef>
                <a:spcPts val="800"/>
              </a:spcBef>
              <a:spcAft>
                <a:spcPts val="1200"/>
              </a:spcAft>
              <a:buClr>
                <a:schemeClr val="dk1"/>
              </a:buClr>
              <a:buSzPts val="2100"/>
              <a:buNone/>
            </a:pPr>
            <a:r>
              <a:t/>
            </a:r>
            <a:endParaRPr baseline="30000"/>
          </a:p>
        </p:txBody>
      </p:sp>
      <p:sp>
        <p:nvSpPr>
          <p:cNvPr id="863" name="Google Shape;863;p147"/>
          <p:cNvSpPr txBox="1"/>
          <p:nvPr/>
        </p:nvSpPr>
        <p:spPr>
          <a:xfrm>
            <a:off x="3186517" y="2292875"/>
            <a:ext cx="1821900" cy="557700"/>
          </a:xfrm>
          <a:prstGeom prst="rect">
            <a:avLst/>
          </a:prstGeom>
          <a:blipFill rotWithShape="1">
            <a:blip r:embed="rId3">
              <a:alphaModFix/>
            </a:blip>
            <a:stretch>
              <a:fillRect b="-9088"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pic>
        <p:nvPicPr>
          <p:cNvPr id="864" name="Google Shape;864;p147"/>
          <p:cNvPicPr preferRelativeResize="0"/>
          <p:nvPr/>
        </p:nvPicPr>
        <p:blipFill rotWithShape="1">
          <a:blip r:embed="rId4">
            <a:alphaModFix/>
          </a:blip>
          <a:srcRect b="0" l="0" r="0" t="0"/>
          <a:stretch/>
        </p:blipFill>
        <p:spPr>
          <a:xfrm>
            <a:off x="3760450" y="4042300"/>
            <a:ext cx="933450" cy="5905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8"/>
          <p:cNvSpPr txBox="1"/>
          <p:nvPr>
            <p:ph type="title"/>
          </p:nvPr>
        </p:nvSpPr>
        <p:spPr>
          <a:xfrm>
            <a:off x="628650" y="273845"/>
            <a:ext cx="7886700" cy="237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2060"/>
              </a:buClr>
              <a:buSzPts val="2700"/>
              <a:buFont typeface="Calibri"/>
              <a:buNone/>
            </a:pPr>
            <a:r>
              <a:rPr b="1" lang="en" sz="2700">
                <a:solidFill>
                  <a:srgbClr val="002060"/>
                </a:solidFill>
              </a:rPr>
              <a:t>Cont…</a:t>
            </a:r>
            <a:endParaRPr sz="2700"/>
          </a:p>
        </p:txBody>
      </p:sp>
      <p:sp>
        <p:nvSpPr>
          <p:cNvPr id="870" name="Google Shape;870;p148"/>
          <p:cNvSpPr txBox="1"/>
          <p:nvPr>
            <p:ph idx="1" type="body"/>
          </p:nvPr>
        </p:nvSpPr>
        <p:spPr>
          <a:xfrm>
            <a:off x="628650" y="764931"/>
            <a:ext cx="7886700" cy="38679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Crystals of various uses are characterized by coupling coefficient which actually is a measure of the efficiency of the crystal as energy converter.</a:t>
            </a:r>
            <a:endParaRPr/>
          </a:p>
          <a:p>
            <a:pPr indent="-171450" lvl="0" marL="177800" rtl="0" algn="just">
              <a:lnSpc>
                <a:spcPct val="90000"/>
              </a:lnSpc>
              <a:spcBef>
                <a:spcPts val="800"/>
              </a:spcBef>
              <a:spcAft>
                <a:spcPts val="0"/>
              </a:spcAft>
              <a:buClr>
                <a:schemeClr val="dk1"/>
              </a:buClr>
              <a:buSzPts val="2100"/>
              <a:buChar char="●"/>
            </a:pPr>
            <a:r>
              <a:rPr lang="en"/>
              <a:t>The numerical value of coupling coefficient is given by </a:t>
            </a:r>
            <a:endParaRPr/>
          </a:p>
          <a:p>
            <a:pPr indent="-38100" lvl="0" marL="177800" rtl="0" algn="just">
              <a:lnSpc>
                <a:spcPct val="90000"/>
              </a:lnSpc>
              <a:spcBef>
                <a:spcPts val="800"/>
              </a:spcBef>
              <a:spcAft>
                <a:spcPts val="0"/>
              </a:spcAft>
              <a:buClr>
                <a:schemeClr val="dk1"/>
              </a:buClr>
              <a:buSzPts val="2100"/>
              <a:buNone/>
            </a:pPr>
            <a:r>
              <a:t/>
            </a:r>
            <a:endParaRPr i="1">
              <a:solidFill>
                <a:srgbClr val="FF0000"/>
              </a:solidFill>
            </a:endParaRPr>
          </a:p>
          <a:p>
            <a:pPr indent="-38100" lvl="0" marL="177800" rtl="0" algn="just">
              <a:lnSpc>
                <a:spcPct val="90000"/>
              </a:lnSpc>
              <a:spcBef>
                <a:spcPts val="800"/>
              </a:spcBef>
              <a:spcAft>
                <a:spcPts val="0"/>
              </a:spcAft>
              <a:buClr>
                <a:schemeClr val="dk1"/>
              </a:buClr>
              <a:buSzPts val="2100"/>
              <a:buNone/>
            </a:pPr>
            <a:r>
              <a:t/>
            </a:r>
            <a:endParaRPr i="1">
              <a:solidFill>
                <a:srgbClr val="FF0000"/>
              </a:solidFill>
            </a:endParaRPr>
          </a:p>
          <a:p>
            <a:pPr indent="-171450" lvl="0" marL="177800" rtl="0" algn="just">
              <a:lnSpc>
                <a:spcPct val="90000"/>
              </a:lnSpc>
              <a:spcBef>
                <a:spcPts val="800"/>
              </a:spcBef>
              <a:spcAft>
                <a:spcPts val="0"/>
              </a:spcAft>
              <a:buClr>
                <a:schemeClr val="dk1"/>
              </a:buClr>
              <a:buSzPts val="2100"/>
              <a:buChar char="●"/>
            </a:pPr>
            <a:r>
              <a:rPr lang="en"/>
              <a:t>The value of </a:t>
            </a:r>
            <a:r>
              <a:rPr lang="en">
                <a:solidFill>
                  <a:srgbClr val="FF0000"/>
                </a:solidFill>
              </a:rPr>
              <a:t>d</a:t>
            </a:r>
            <a:r>
              <a:rPr lang="en" sz="1500">
                <a:solidFill>
                  <a:srgbClr val="FF0000"/>
                </a:solidFill>
              </a:rPr>
              <a:t>11 </a:t>
            </a:r>
            <a:r>
              <a:rPr lang="en"/>
              <a:t>for </a:t>
            </a:r>
            <a:endParaRPr/>
          </a:p>
          <a:p>
            <a:pPr indent="0" lvl="0" marL="0" rtl="0" algn="just">
              <a:lnSpc>
                <a:spcPct val="90000"/>
              </a:lnSpc>
              <a:spcBef>
                <a:spcPts val="800"/>
              </a:spcBef>
              <a:spcAft>
                <a:spcPts val="0"/>
              </a:spcAft>
              <a:buClr>
                <a:srgbClr val="FF0000"/>
              </a:buClr>
              <a:buSzPts val="2100"/>
              <a:buNone/>
            </a:pPr>
            <a:r>
              <a:rPr lang="en">
                <a:solidFill>
                  <a:srgbClr val="FF0000"/>
                </a:solidFill>
              </a:rPr>
              <a:t>	</a:t>
            </a:r>
            <a:r>
              <a:rPr lang="en"/>
              <a:t>-  quartz is 2.3x10</a:t>
            </a:r>
            <a:r>
              <a:rPr baseline="30000" lang="en"/>
              <a:t>-12</a:t>
            </a:r>
            <a:r>
              <a:rPr lang="en"/>
              <a:t>  coulombs/N </a:t>
            </a:r>
            <a:endParaRPr/>
          </a:p>
          <a:p>
            <a:pPr indent="0" lvl="0" marL="0" rtl="0" algn="just">
              <a:lnSpc>
                <a:spcPct val="90000"/>
              </a:lnSpc>
              <a:spcBef>
                <a:spcPts val="800"/>
              </a:spcBef>
              <a:spcAft>
                <a:spcPts val="0"/>
              </a:spcAft>
              <a:buClr>
                <a:schemeClr val="dk1"/>
              </a:buClr>
              <a:buSzPts val="2100"/>
              <a:buNone/>
            </a:pPr>
            <a:r>
              <a:rPr lang="en"/>
              <a:t>	-  dielectric constant is 4.06x10</a:t>
            </a:r>
            <a:r>
              <a:rPr baseline="30000" lang="en"/>
              <a:t>-11</a:t>
            </a:r>
            <a:r>
              <a:rPr lang="en"/>
              <a:t>  F/m.</a:t>
            </a:r>
            <a:endParaRPr/>
          </a:p>
          <a:p>
            <a:pPr indent="0" lvl="0" marL="0" rtl="0" algn="just">
              <a:lnSpc>
                <a:spcPct val="90000"/>
              </a:lnSpc>
              <a:spcBef>
                <a:spcPts val="800"/>
              </a:spcBef>
              <a:spcAft>
                <a:spcPts val="1200"/>
              </a:spcAft>
              <a:buClr>
                <a:schemeClr val="dk1"/>
              </a:buClr>
              <a:buSzPts val="2100"/>
              <a:buNone/>
            </a:pPr>
            <a:r>
              <a:rPr lang="en"/>
              <a:t>	-  g</a:t>
            </a:r>
            <a:r>
              <a:rPr baseline="-25000" lang="en"/>
              <a:t>11</a:t>
            </a:r>
            <a:r>
              <a:rPr lang="en"/>
              <a:t> is 56X10</a:t>
            </a:r>
            <a:r>
              <a:rPr baseline="30000" lang="en"/>
              <a:t>-3</a:t>
            </a:r>
            <a:r>
              <a:rPr lang="en"/>
              <a:t>  (V/m)/(N/m2)</a:t>
            </a:r>
            <a:endParaRPr/>
          </a:p>
        </p:txBody>
      </p:sp>
      <p:pic>
        <p:nvPicPr>
          <p:cNvPr id="871" name="Google Shape;871;p148"/>
          <p:cNvPicPr preferRelativeResize="0"/>
          <p:nvPr/>
        </p:nvPicPr>
        <p:blipFill rotWithShape="1">
          <a:blip r:embed="rId3">
            <a:alphaModFix/>
          </a:blip>
          <a:srcRect b="0" l="0" r="0" t="0"/>
          <a:stretch/>
        </p:blipFill>
        <p:spPr>
          <a:xfrm>
            <a:off x="2867365" y="2116781"/>
            <a:ext cx="1900578" cy="53933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9"/>
          <p:cNvSpPr txBox="1"/>
          <p:nvPr>
            <p:ph type="title"/>
          </p:nvPr>
        </p:nvSpPr>
        <p:spPr>
          <a:xfrm>
            <a:off x="628650" y="273844"/>
            <a:ext cx="7886700" cy="47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2060"/>
              </a:buClr>
              <a:buSzPts val="2700"/>
              <a:buFont typeface="Calibri"/>
              <a:buNone/>
            </a:pPr>
            <a:r>
              <a:rPr b="1" lang="en" sz="2700">
                <a:solidFill>
                  <a:srgbClr val="002060"/>
                </a:solidFill>
              </a:rPr>
              <a:t>Piezoelectric materials</a:t>
            </a:r>
            <a:endParaRPr b="1" sz="2700">
              <a:solidFill>
                <a:srgbClr val="002060"/>
              </a:solidFill>
            </a:endParaRPr>
          </a:p>
        </p:txBody>
      </p:sp>
      <p:sp>
        <p:nvSpPr>
          <p:cNvPr id="877" name="Google Shape;877;p149"/>
          <p:cNvSpPr txBox="1"/>
          <p:nvPr>
            <p:ph idx="1" type="body"/>
          </p:nvPr>
        </p:nvSpPr>
        <p:spPr>
          <a:xfrm>
            <a:off x="628650" y="1045028"/>
            <a:ext cx="7886700" cy="358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Materials are divided into </a:t>
            </a:r>
            <a:r>
              <a:rPr lang="en">
                <a:solidFill>
                  <a:srgbClr val="FF0000"/>
                </a:solidFill>
              </a:rPr>
              <a:t>2 groups</a:t>
            </a:r>
            <a:r>
              <a:rPr lang="en"/>
              <a:t>:</a:t>
            </a:r>
            <a:endParaRPr/>
          </a:p>
          <a:p>
            <a:pPr indent="-425450" lvl="0" marL="431800" rtl="0" algn="just">
              <a:lnSpc>
                <a:spcPct val="90000"/>
              </a:lnSpc>
              <a:spcBef>
                <a:spcPts val="800"/>
              </a:spcBef>
              <a:spcAft>
                <a:spcPts val="0"/>
              </a:spcAft>
              <a:buClr>
                <a:schemeClr val="dk1"/>
              </a:buClr>
              <a:buSzPts val="2100"/>
              <a:buAutoNum type="romanLcParenBoth"/>
            </a:pPr>
            <a:r>
              <a:rPr lang="en"/>
              <a:t>Occur naturally such as Quartz, Rochelle salt NaKC</a:t>
            </a:r>
            <a:r>
              <a:rPr baseline="-25000" lang="en"/>
              <a:t>4</a:t>
            </a:r>
            <a:r>
              <a:rPr lang="en"/>
              <a:t>H</a:t>
            </a:r>
            <a:r>
              <a:rPr baseline="-25000" lang="en"/>
              <a:t>4</a:t>
            </a:r>
            <a:r>
              <a:rPr lang="en"/>
              <a:t>O</a:t>
            </a:r>
            <a:r>
              <a:rPr baseline="-25000" lang="en"/>
              <a:t>6</a:t>
            </a:r>
            <a:r>
              <a:rPr lang="en"/>
              <a:t>,  4H</a:t>
            </a:r>
            <a:r>
              <a:rPr baseline="-25000" lang="en"/>
              <a:t>2</a:t>
            </a:r>
            <a:r>
              <a:rPr lang="en"/>
              <a:t>O, tourmaline</a:t>
            </a:r>
            <a:endParaRPr/>
          </a:p>
          <a:p>
            <a:pPr indent="-425450" lvl="0" marL="431800" rtl="0" algn="just">
              <a:lnSpc>
                <a:spcPct val="90000"/>
              </a:lnSpc>
              <a:spcBef>
                <a:spcPts val="800"/>
              </a:spcBef>
              <a:spcAft>
                <a:spcPts val="0"/>
              </a:spcAft>
              <a:buClr>
                <a:schemeClr val="dk1"/>
              </a:buClr>
              <a:buSzPts val="2100"/>
              <a:buAutoNum type="romanLcParenBoth"/>
            </a:pPr>
            <a:r>
              <a:rPr lang="en"/>
              <a:t>those produced synthetically such as lithium sulphate (LS), NH</a:t>
            </a:r>
            <a:r>
              <a:rPr baseline="-25000" lang="en"/>
              <a:t>4</a:t>
            </a:r>
            <a:r>
              <a:rPr lang="en"/>
              <a:t>H</a:t>
            </a:r>
            <a:r>
              <a:rPr baseline="-25000" lang="en"/>
              <a:t>2</a:t>
            </a:r>
            <a:r>
              <a:rPr lang="en"/>
              <a:t>PO</a:t>
            </a:r>
            <a:r>
              <a:rPr baseline="-25000" lang="en"/>
              <a:t>4  </a:t>
            </a:r>
            <a:r>
              <a:rPr lang="en"/>
              <a:t>or ammonium dihydrogen Phosphate (ADP), BaTiO</a:t>
            </a:r>
            <a:r>
              <a:rPr baseline="-25000" lang="en"/>
              <a:t>3</a:t>
            </a:r>
            <a:r>
              <a:rPr lang="en"/>
              <a:t> or barium titanate (BT).</a:t>
            </a:r>
            <a:endParaRPr/>
          </a:p>
          <a:p>
            <a:pPr indent="-171450" lvl="0" marL="177800" rtl="0" algn="just">
              <a:lnSpc>
                <a:spcPct val="90000"/>
              </a:lnSpc>
              <a:spcBef>
                <a:spcPts val="800"/>
              </a:spcBef>
              <a:spcAft>
                <a:spcPts val="0"/>
              </a:spcAft>
              <a:buClr>
                <a:srgbClr val="FF0000"/>
              </a:buClr>
              <a:buSzPts val="2100"/>
              <a:buChar char="●"/>
            </a:pPr>
            <a:r>
              <a:rPr lang="en">
                <a:solidFill>
                  <a:srgbClr val="FF0000"/>
                </a:solidFill>
              </a:rPr>
              <a:t>Barium titanate </a:t>
            </a:r>
            <a:r>
              <a:rPr lang="en"/>
              <a:t>is actually a </a:t>
            </a:r>
            <a:r>
              <a:rPr lang="en">
                <a:solidFill>
                  <a:srgbClr val="FF0000"/>
                </a:solidFill>
              </a:rPr>
              <a:t>ferroelectric ceramic</a:t>
            </a:r>
            <a:r>
              <a:rPr lang="en"/>
              <a:t> and requires to be polarized before use.</a:t>
            </a:r>
            <a:endParaRPr/>
          </a:p>
          <a:p>
            <a:pPr indent="-171450" lvl="0" marL="177800" rtl="0" algn="just">
              <a:lnSpc>
                <a:spcPct val="90000"/>
              </a:lnSpc>
              <a:spcBef>
                <a:spcPts val="800"/>
              </a:spcBef>
              <a:spcAft>
                <a:spcPts val="1200"/>
              </a:spcAft>
              <a:buClr>
                <a:schemeClr val="dk1"/>
              </a:buClr>
              <a:buSzPts val="2100"/>
              <a:buChar char="●"/>
            </a:pPr>
            <a:r>
              <a:rPr lang="en"/>
              <a:t>Besides, there are </a:t>
            </a:r>
            <a:r>
              <a:rPr lang="en">
                <a:solidFill>
                  <a:srgbClr val="FF0000"/>
                </a:solidFill>
              </a:rPr>
              <a:t>certain polymer films </a:t>
            </a:r>
            <a:r>
              <a:rPr lang="en"/>
              <a:t>which also exhibit the </a:t>
            </a:r>
            <a:r>
              <a:rPr lang="en">
                <a:solidFill>
                  <a:srgbClr val="FF0000"/>
                </a:solidFill>
              </a:rPr>
              <a:t>piezoelectric property</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b="0" l="8385" r="7841" t="45223"/>
          <a:stretch/>
        </p:blipFill>
        <p:spPr>
          <a:xfrm>
            <a:off x="893125" y="1215025"/>
            <a:ext cx="7404950" cy="3356975"/>
          </a:xfrm>
          <a:prstGeom prst="rect">
            <a:avLst/>
          </a:prstGeom>
          <a:noFill/>
          <a:ln>
            <a:noFill/>
          </a:ln>
        </p:spPr>
      </p:pic>
      <p:sp>
        <p:nvSpPr>
          <p:cNvPr id="148" name="Google Shape;14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Inductive Sensor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50"/>
          <p:cNvPicPr preferRelativeResize="0"/>
          <p:nvPr>
            <p:ph idx="1" type="body"/>
          </p:nvPr>
        </p:nvPicPr>
        <p:blipFill rotWithShape="1">
          <a:blip r:embed="rId3">
            <a:alphaModFix/>
          </a:blip>
          <a:srcRect b="0" l="0" r="0" t="0"/>
          <a:stretch/>
        </p:blipFill>
        <p:spPr>
          <a:xfrm>
            <a:off x="827315" y="359569"/>
            <a:ext cx="7249800" cy="4615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1"/>
          <p:cNvSpPr txBox="1"/>
          <p:nvPr>
            <p:ph idx="1" type="body"/>
          </p:nvPr>
        </p:nvSpPr>
        <p:spPr>
          <a:xfrm>
            <a:off x="628650" y="468086"/>
            <a:ext cx="7886700" cy="41646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latin typeface="Times New Roman"/>
                <a:ea typeface="Times New Roman"/>
                <a:cs typeface="Times New Roman"/>
                <a:sym typeface="Times New Roman"/>
              </a:rPr>
              <a:t>The </a:t>
            </a:r>
            <a:r>
              <a:rPr lang="en">
                <a:solidFill>
                  <a:srgbClr val="FF0000"/>
                </a:solidFill>
                <a:latin typeface="Times New Roman"/>
                <a:ea typeface="Times New Roman"/>
                <a:cs typeface="Times New Roman"/>
                <a:sym typeface="Times New Roman"/>
              </a:rPr>
              <a:t>material properties </a:t>
            </a:r>
            <a:r>
              <a:rPr lang="en">
                <a:latin typeface="Times New Roman"/>
                <a:ea typeface="Times New Roman"/>
                <a:cs typeface="Times New Roman"/>
                <a:sym typeface="Times New Roman"/>
              </a:rPr>
              <a:t>that are relevant to the piezoelectric sensors are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(i) dielectric constant,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(ii) d-coefficients (xx, say),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(iii) resistivity (specifically, volume resistivity is considered),</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(iv) Young's modulus,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(v) humidity range (since above or below this range large 		      absorption of moisture occurs changing volume resistivity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and performance characteristics), </a:t>
            </a:r>
            <a:endParaRPr/>
          </a:p>
          <a:p>
            <a:pPr indent="0" lvl="0" marL="0" rtl="0" algn="just">
              <a:lnSpc>
                <a:spcPct val="90000"/>
              </a:lnSpc>
              <a:spcBef>
                <a:spcPts val="800"/>
              </a:spcBef>
              <a:spcAft>
                <a:spcPts val="0"/>
              </a:spcAft>
              <a:buClr>
                <a:schemeClr val="dk1"/>
              </a:buClr>
              <a:buSzPts val="2100"/>
              <a:buNone/>
            </a:pPr>
            <a:r>
              <a:rPr lang="en">
                <a:latin typeface="Times New Roman"/>
                <a:ea typeface="Times New Roman"/>
                <a:cs typeface="Times New Roman"/>
                <a:sym typeface="Times New Roman"/>
              </a:rPr>
              <a:t>	(vi) temperature range, and </a:t>
            </a:r>
            <a:endParaRPr/>
          </a:p>
          <a:p>
            <a:pPr indent="0" lvl="0" marL="0" rtl="0" algn="just">
              <a:lnSpc>
                <a:spcPct val="90000"/>
              </a:lnSpc>
              <a:spcBef>
                <a:spcPts val="800"/>
              </a:spcBef>
              <a:spcAft>
                <a:spcPts val="1200"/>
              </a:spcAft>
              <a:buClr>
                <a:schemeClr val="dk1"/>
              </a:buClr>
              <a:buSzPts val="2100"/>
              <a:buNone/>
            </a:pPr>
            <a:r>
              <a:rPr lang="en">
                <a:latin typeface="Times New Roman"/>
                <a:ea typeface="Times New Roman"/>
                <a:cs typeface="Times New Roman"/>
                <a:sym typeface="Times New Roman"/>
              </a:rPr>
              <a:t>	(vii) density.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2"/>
          <p:cNvSpPr txBox="1"/>
          <p:nvPr>
            <p:ph idx="1" type="body"/>
          </p:nvPr>
        </p:nvSpPr>
        <p:spPr>
          <a:xfrm>
            <a:off x="628650" y="685800"/>
            <a:ext cx="7886700" cy="39471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200"/>
              </a:spcAft>
              <a:buClr>
                <a:schemeClr val="dk1"/>
              </a:buClr>
              <a:buSzPts val="2100"/>
              <a:buChar char="●"/>
            </a:pPr>
            <a:r>
              <a:rPr lang="en"/>
              <a:t>A comparative study of these properties is made in Table</a:t>
            </a:r>
            <a:endParaRPr/>
          </a:p>
        </p:txBody>
      </p:sp>
      <p:pic>
        <p:nvPicPr>
          <p:cNvPr id="893" name="Google Shape;893;p152"/>
          <p:cNvPicPr preferRelativeResize="0"/>
          <p:nvPr/>
        </p:nvPicPr>
        <p:blipFill rotWithShape="1">
          <a:blip r:embed="rId3">
            <a:alphaModFix/>
          </a:blip>
          <a:srcRect b="0" l="0" r="0" t="0"/>
          <a:stretch/>
        </p:blipFill>
        <p:spPr>
          <a:xfrm>
            <a:off x="783771" y="1339666"/>
            <a:ext cx="7141028" cy="246416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3"/>
          <p:cNvSpPr txBox="1"/>
          <p:nvPr>
            <p:ph idx="1" type="body"/>
          </p:nvPr>
        </p:nvSpPr>
        <p:spPr>
          <a:xfrm>
            <a:off x="628650" y="119743"/>
            <a:ext cx="7886700" cy="4789800"/>
          </a:xfrm>
          <a:prstGeom prst="rect">
            <a:avLst/>
          </a:prstGeom>
          <a:noFill/>
          <a:ln>
            <a:noFill/>
          </a:ln>
        </p:spPr>
        <p:txBody>
          <a:bodyPr anchorCtr="0" anchor="t" bIns="34275" lIns="68575" spcFirstLastPara="1" rIns="68575" wrap="square" tIns="34275">
            <a:normAutofit lnSpcReduction="20000"/>
          </a:bodyPr>
          <a:lstStyle/>
          <a:p>
            <a:pPr indent="-177800" lvl="0" marL="177800" rtl="0" algn="just">
              <a:lnSpc>
                <a:spcPct val="120000"/>
              </a:lnSpc>
              <a:spcBef>
                <a:spcPts val="0"/>
              </a:spcBef>
              <a:spcAft>
                <a:spcPts val="0"/>
              </a:spcAft>
              <a:buClr>
                <a:schemeClr val="dk1"/>
              </a:buClr>
              <a:buSzPts val="2100"/>
              <a:buChar char="●"/>
            </a:pPr>
            <a:r>
              <a:rPr lang="en">
                <a:latin typeface="Times New Roman"/>
                <a:ea typeface="Times New Roman"/>
                <a:cs typeface="Times New Roman"/>
                <a:sym typeface="Times New Roman"/>
              </a:rPr>
              <a:t>Inspite of some deficiencies such as </a:t>
            </a:r>
            <a:endParaRPr/>
          </a:p>
          <a:p>
            <a:pPr indent="-177800" lvl="0" marL="177800" rtl="0" algn="just">
              <a:lnSpc>
                <a:spcPct val="12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	low mechanical strength, </a:t>
            </a:r>
            <a:endParaRPr/>
          </a:p>
          <a:p>
            <a:pPr indent="-177800" lvl="0" marL="177800" rtl="0" algn="just">
              <a:lnSpc>
                <a:spcPct val="12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	limited humidity and temperature range, </a:t>
            </a:r>
            <a:endParaRPr/>
          </a:p>
          <a:p>
            <a:pPr indent="-177800" lvl="0" marL="177800" rtl="0" algn="just">
              <a:lnSpc>
                <a:spcPct val="12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	large hysteresis, and </a:t>
            </a:r>
            <a:endParaRPr/>
          </a:p>
          <a:p>
            <a:pPr indent="-177800" lvl="0" marL="177800" rtl="0" algn="just">
              <a:lnSpc>
                <a:spcPct val="12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	fatigue, </a:t>
            </a:r>
            <a:endParaRPr/>
          </a:p>
          <a:p>
            <a:pPr indent="-177800" lvl="0" marL="177800" rtl="0" algn="just">
              <a:lnSpc>
                <a:spcPct val="120000"/>
              </a:lnSpc>
              <a:spcBef>
                <a:spcPts val="800"/>
              </a:spcBef>
              <a:spcAft>
                <a:spcPts val="0"/>
              </a:spcAft>
              <a:buClr>
                <a:srgbClr val="FF0000"/>
              </a:buClr>
              <a:buSzPts val="2100"/>
              <a:buChar char="●"/>
            </a:pPr>
            <a:r>
              <a:rPr b="1" lang="en">
                <a:solidFill>
                  <a:srgbClr val="FF0000"/>
                </a:solidFill>
                <a:latin typeface="Times New Roman"/>
                <a:ea typeface="Times New Roman"/>
                <a:cs typeface="Times New Roman"/>
                <a:sym typeface="Times New Roman"/>
              </a:rPr>
              <a:t>Rochelle salt </a:t>
            </a:r>
            <a:r>
              <a:rPr lang="en">
                <a:latin typeface="Times New Roman"/>
                <a:ea typeface="Times New Roman"/>
                <a:cs typeface="Times New Roman"/>
                <a:sym typeface="Times New Roman"/>
              </a:rPr>
              <a:t>is often used in microphones also in gramophone pickups because of high shear sensitivity and peimittivity.</a:t>
            </a:r>
            <a:endParaRPr/>
          </a:p>
          <a:p>
            <a:pPr indent="-177800" lvl="0" marL="177800" rtl="0" algn="just">
              <a:lnSpc>
                <a:spcPct val="120000"/>
              </a:lnSpc>
              <a:spcBef>
                <a:spcPts val="800"/>
              </a:spcBef>
              <a:spcAft>
                <a:spcPts val="0"/>
              </a:spcAft>
              <a:buClr>
                <a:srgbClr val="FF0000"/>
              </a:buClr>
              <a:buSzPts val="2100"/>
              <a:buChar char="●"/>
            </a:pPr>
            <a:r>
              <a:rPr b="1" lang="en">
                <a:solidFill>
                  <a:srgbClr val="FF0000"/>
                </a:solidFill>
                <a:latin typeface="Times New Roman"/>
                <a:ea typeface="Times New Roman"/>
                <a:cs typeface="Times New Roman"/>
                <a:sym typeface="Times New Roman"/>
              </a:rPr>
              <a:t>Tourmaline </a:t>
            </a:r>
            <a:r>
              <a:rPr lang="en">
                <a:latin typeface="Times New Roman"/>
                <a:ea typeface="Times New Roman"/>
                <a:cs typeface="Times New Roman"/>
                <a:sym typeface="Times New Roman"/>
              </a:rPr>
              <a:t>has poor sensitivity (d</a:t>
            </a:r>
            <a:r>
              <a:rPr lang="en" sz="1700">
                <a:latin typeface="Times New Roman"/>
                <a:ea typeface="Times New Roman"/>
                <a:cs typeface="Times New Roman"/>
                <a:sym typeface="Times New Roman"/>
              </a:rPr>
              <a:t>xx</a:t>
            </a:r>
            <a:r>
              <a:rPr lang="en">
                <a:latin typeface="Times New Roman"/>
                <a:ea typeface="Times New Roman"/>
                <a:cs typeface="Times New Roman"/>
                <a:sym typeface="Times New Roman"/>
              </a:rPr>
              <a:t> = 2-2.5) and is costly. It is, therefore, rarely used as a sensor of this type. But it has </a:t>
            </a:r>
            <a:r>
              <a:rPr lang="en">
                <a:solidFill>
                  <a:srgbClr val="FF0000"/>
                </a:solidFill>
                <a:latin typeface="Times New Roman"/>
                <a:ea typeface="Times New Roman"/>
                <a:cs typeface="Times New Roman"/>
                <a:sym typeface="Times New Roman"/>
              </a:rPr>
              <a:t>two specific advantages-</a:t>
            </a:r>
            <a:endParaRPr/>
          </a:p>
          <a:p>
            <a:pPr indent="0" lvl="0" marL="0" rtl="0" algn="just">
              <a:lnSpc>
                <a:spcPct val="120000"/>
              </a:lnSpc>
              <a:spcBef>
                <a:spcPts val="800"/>
              </a:spcBef>
              <a:spcAft>
                <a:spcPts val="0"/>
              </a:spcAft>
              <a:buClr>
                <a:srgbClr val="FF0000"/>
              </a:buClr>
              <a:buSzPts val="2100"/>
              <a:buNone/>
            </a:pPr>
            <a:r>
              <a:rPr lang="en">
                <a:solidFill>
                  <a:srgbClr val="FF0000"/>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(i) it has a long, perhaps the longest, temperature range</a:t>
            </a:r>
            <a:endParaRPr/>
          </a:p>
          <a:p>
            <a:pPr indent="0" lvl="0" marL="0" rtl="0" algn="just">
              <a:lnSpc>
                <a:spcPct val="120000"/>
              </a:lnSpc>
              <a:spcBef>
                <a:spcPts val="800"/>
              </a:spcBef>
              <a:spcAft>
                <a:spcPts val="1200"/>
              </a:spcAft>
              <a:buClr>
                <a:schemeClr val="dk1"/>
              </a:buClr>
              <a:buSzPts val="2100"/>
              <a:buNone/>
            </a:pPr>
            <a:r>
              <a:rPr lang="en">
                <a:latin typeface="Times New Roman"/>
                <a:ea typeface="Times New Roman"/>
                <a:cs typeface="Times New Roman"/>
                <a:sym typeface="Times New Roman"/>
              </a:rPr>
              <a:t>	(ii) it is the only naturally occurring variety that shows large volume expander mode capability, that is, with high force in all three directions it gives a large d-value in </a:t>
            </a:r>
            <a:r>
              <a:rPr i="1" lang="en">
                <a:latin typeface="Times New Roman"/>
                <a:ea typeface="Times New Roman"/>
                <a:cs typeface="Times New Roman"/>
                <a:sym typeface="Times New Roman"/>
              </a:rPr>
              <a:t>x-x</a:t>
            </a:r>
            <a:r>
              <a:rPr lang="en">
                <a:latin typeface="Times New Roman"/>
                <a:ea typeface="Times New Roman"/>
                <a:cs typeface="Times New Roman"/>
                <a:sym typeface="Times New Roman"/>
              </a:rPr>
              <a:t> direction.</a:t>
            </a:r>
            <a:endParaRPr>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4"/>
          <p:cNvSpPr txBox="1"/>
          <p:nvPr>
            <p:ph idx="1" type="body"/>
          </p:nvPr>
        </p:nvSpPr>
        <p:spPr>
          <a:xfrm>
            <a:off x="130628" y="152400"/>
            <a:ext cx="8904600" cy="4480500"/>
          </a:xfrm>
          <a:prstGeom prst="rect">
            <a:avLst/>
          </a:prstGeom>
          <a:noFill/>
          <a:ln>
            <a:noFill/>
          </a:ln>
        </p:spPr>
        <p:txBody>
          <a:bodyPr anchorCtr="0" anchor="t" bIns="34275" lIns="68575" spcFirstLastPara="1" rIns="68575" wrap="square" tIns="34275">
            <a:normAutofit/>
          </a:bodyPr>
          <a:lstStyle/>
          <a:p>
            <a:pPr indent="-171450" lvl="0" marL="177800" rtl="0" algn="just">
              <a:lnSpc>
                <a:spcPct val="100000"/>
              </a:lnSpc>
              <a:spcBef>
                <a:spcPts val="0"/>
              </a:spcBef>
              <a:spcAft>
                <a:spcPts val="0"/>
              </a:spcAft>
              <a:buClr>
                <a:srgbClr val="FF0000"/>
              </a:buClr>
              <a:buSzPts val="2100"/>
              <a:buChar char="●"/>
            </a:pPr>
            <a:r>
              <a:rPr b="1" lang="en">
                <a:solidFill>
                  <a:srgbClr val="FF0000"/>
                </a:solidFill>
                <a:latin typeface="Times New Roman"/>
                <a:ea typeface="Times New Roman"/>
                <a:cs typeface="Times New Roman"/>
                <a:sym typeface="Times New Roman"/>
              </a:rPr>
              <a:t>Lithium Sulphate </a:t>
            </a:r>
            <a:r>
              <a:rPr lang="en">
                <a:latin typeface="Times New Roman"/>
                <a:ea typeface="Times New Roman"/>
                <a:cs typeface="Times New Roman"/>
                <a:sym typeface="Times New Roman"/>
              </a:rPr>
              <a:t>is good in </a:t>
            </a:r>
            <a:r>
              <a:rPr lang="en">
                <a:solidFill>
                  <a:srgbClr val="FF0000"/>
                </a:solidFill>
                <a:latin typeface="Times New Roman"/>
                <a:ea typeface="Times New Roman"/>
                <a:cs typeface="Times New Roman"/>
                <a:sym typeface="Times New Roman"/>
              </a:rPr>
              <a:t>volume-expander</a:t>
            </a:r>
            <a:r>
              <a:rPr lang="en">
                <a:latin typeface="Times New Roman"/>
                <a:ea typeface="Times New Roman"/>
                <a:cs typeface="Times New Roman"/>
                <a:sym typeface="Times New Roman"/>
              </a:rPr>
              <a:t> mode but ammonium dihydrogen phosphate is used quite extensively for acceleration and pressure sensing purposes although it has low permittivity. It can also be used in twisting applications.</a:t>
            </a:r>
            <a:endParaRPr/>
          </a:p>
          <a:p>
            <a:pPr indent="-171450" lvl="0" marL="177800" rtl="0" algn="just">
              <a:lnSpc>
                <a:spcPct val="100000"/>
              </a:lnSpc>
              <a:spcBef>
                <a:spcPts val="800"/>
              </a:spcBef>
              <a:spcAft>
                <a:spcPts val="0"/>
              </a:spcAft>
              <a:buClr>
                <a:srgbClr val="FF0000"/>
              </a:buClr>
              <a:buSzPts val="2100"/>
              <a:buChar char="●"/>
            </a:pPr>
            <a:r>
              <a:rPr b="1" lang="en">
                <a:solidFill>
                  <a:srgbClr val="FF0000"/>
                </a:solidFill>
                <a:latin typeface="Times New Roman"/>
                <a:ea typeface="Times New Roman"/>
                <a:cs typeface="Times New Roman"/>
                <a:sym typeface="Times New Roman"/>
              </a:rPr>
              <a:t>Barium titanate (BaTiO3)-</a:t>
            </a:r>
            <a:r>
              <a:rPr lang="en">
                <a:latin typeface="Times New Roman"/>
                <a:ea typeface="Times New Roman"/>
                <a:cs typeface="Times New Roman"/>
                <a:sym typeface="Times New Roman"/>
              </a:rPr>
              <a:t>a polycrystalline ceramic has high </a:t>
            </a:r>
            <a:r>
              <a:rPr b="0" i="0" lang="en">
                <a:solidFill>
                  <a:srgbClr val="FF0000"/>
                </a:solidFill>
                <a:latin typeface="Arial"/>
                <a:ea typeface="Arial"/>
                <a:cs typeface="Arial"/>
                <a:sym typeface="Arial"/>
              </a:rPr>
              <a:t>ε</a:t>
            </a:r>
            <a:r>
              <a:rPr b="0" i="0" lang="en" sz="1500">
                <a:solidFill>
                  <a:srgbClr val="FF0000"/>
                </a:solidFill>
                <a:latin typeface="Arial"/>
                <a:ea typeface="Arial"/>
                <a:cs typeface="Arial"/>
                <a:sym typeface="Arial"/>
              </a:rPr>
              <a:t>d</a:t>
            </a:r>
            <a:r>
              <a:rPr b="0" i="0" lang="en">
                <a:solidFill>
                  <a:srgbClr val="FF0000"/>
                </a:solidFill>
                <a:latin typeface="Arial"/>
                <a:ea typeface="Arial"/>
                <a:cs typeface="Arial"/>
                <a:sym typeface="Arial"/>
              </a:rPr>
              <a:t> </a:t>
            </a:r>
            <a:r>
              <a:rPr lang="en">
                <a:latin typeface="Times New Roman"/>
                <a:ea typeface="Times New Roman"/>
                <a:cs typeface="Times New Roman"/>
                <a:sym typeface="Times New Roman"/>
              </a:rPr>
              <a:t>and with induced polarization is very conveniently used in many transducers. </a:t>
            </a:r>
            <a:endParaRPr/>
          </a:p>
          <a:p>
            <a:pPr indent="-171450" lvl="0" marL="177800" rtl="0" algn="just">
              <a:lnSpc>
                <a:spcPct val="100000"/>
              </a:lnSpc>
              <a:spcBef>
                <a:spcPts val="800"/>
              </a:spcBef>
              <a:spcAft>
                <a:spcPts val="0"/>
              </a:spcAft>
              <a:buClr>
                <a:schemeClr val="dk1"/>
              </a:buClr>
              <a:buSzPts val="2100"/>
              <a:buChar char="●"/>
            </a:pPr>
            <a:r>
              <a:rPr lang="en">
                <a:latin typeface="Times New Roman"/>
                <a:ea typeface="Times New Roman"/>
                <a:cs typeface="Times New Roman"/>
                <a:sym typeface="Times New Roman"/>
              </a:rPr>
              <a:t>Ferroelectric materials can be analyzed analogous to the ferromagnetic ones and its polarization is effectively explained with the help of the </a:t>
            </a:r>
            <a:r>
              <a:rPr b="1" lang="en">
                <a:solidFill>
                  <a:srgbClr val="FF0000"/>
                </a:solidFill>
                <a:latin typeface="Times New Roman"/>
                <a:ea typeface="Times New Roman"/>
                <a:cs typeface="Times New Roman"/>
                <a:sym typeface="Times New Roman"/>
              </a:rPr>
              <a:t>'domain'</a:t>
            </a:r>
            <a:r>
              <a:rPr lang="en">
                <a:latin typeface="Times New Roman"/>
                <a:ea typeface="Times New Roman"/>
                <a:cs typeface="Times New Roman"/>
                <a:sym typeface="Times New Roman"/>
              </a:rPr>
              <a:t> structure. </a:t>
            </a:r>
            <a:endParaRPr/>
          </a:p>
          <a:p>
            <a:pPr indent="-171450" lvl="0" marL="177800" rtl="0" algn="just">
              <a:lnSpc>
                <a:spcPct val="100000"/>
              </a:lnSpc>
              <a:spcBef>
                <a:spcPts val="800"/>
              </a:spcBef>
              <a:spcAft>
                <a:spcPts val="0"/>
              </a:spcAft>
              <a:buClr>
                <a:schemeClr val="dk1"/>
              </a:buClr>
              <a:buSzPts val="2100"/>
              <a:buChar char="●"/>
            </a:pPr>
            <a:r>
              <a:rPr lang="en">
                <a:latin typeface="Times New Roman"/>
                <a:ea typeface="Times New Roman"/>
                <a:cs typeface="Times New Roman"/>
                <a:sym typeface="Times New Roman"/>
              </a:rPr>
              <a:t>The material is assumed to consist of </a:t>
            </a:r>
            <a:r>
              <a:rPr b="1" lang="en">
                <a:solidFill>
                  <a:srgbClr val="FF0000"/>
                </a:solidFill>
                <a:latin typeface="Times New Roman"/>
                <a:ea typeface="Times New Roman"/>
                <a:cs typeface="Times New Roman"/>
                <a:sym typeface="Times New Roman"/>
              </a:rPr>
              <a:t>'zones'</a:t>
            </a:r>
            <a:r>
              <a:rPr lang="en">
                <a:latin typeface="Times New Roman"/>
                <a:ea typeface="Times New Roman"/>
                <a:cs typeface="Times New Roman"/>
                <a:sym typeface="Times New Roman"/>
              </a:rPr>
              <a:t> with spontaneous polarization (for example, Weiss zones in ferromagnetic) which can be partially oriented by the application of external electric field. </a:t>
            </a:r>
            <a:endParaRPr/>
          </a:p>
          <a:p>
            <a:pPr indent="-38100" lvl="0" marL="177800" rtl="0" algn="just">
              <a:lnSpc>
                <a:spcPct val="100000"/>
              </a:lnSpc>
              <a:spcBef>
                <a:spcPts val="800"/>
              </a:spcBef>
              <a:spcAft>
                <a:spcPts val="0"/>
              </a:spcAft>
              <a:buClr>
                <a:schemeClr val="dk1"/>
              </a:buClr>
              <a:buSzPts val="2100"/>
              <a:buNone/>
            </a:pPr>
            <a:r>
              <a:t/>
            </a:r>
            <a:endParaRPr>
              <a:latin typeface="Times New Roman"/>
              <a:ea typeface="Times New Roman"/>
              <a:cs typeface="Times New Roman"/>
              <a:sym typeface="Times New Roman"/>
            </a:endParaRPr>
          </a:p>
          <a:p>
            <a:pPr indent="-50800" lvl="0" marL="177800" rtl="0" algn="just">
              <a:lnSpc>
                <a:spcPct val="100000"/>
              </a:lnSpc>
              <a:spcBef>
                <a:spcPts val="800"/>
              </a:spcBef>
              <a:spcAft>
                <a:spcPts val="1200"/>
              </a:spcAft>
              <a:buClr>
                <a:schemeClr val="dk1"/>
              </a:buClr>
              <a:buSzPts val="2000"/>
              <a:buNone/>
            </a:pPr>
            <a:r>
              <a:t/>
            </a:r>
            <a:endParaRPr sz="2000">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5"/>
          <p:cNvSpPr txBox="1"/>
          <p:nvPr>
            <p:ph type="title"/>
          </p:nvPr>
        </p:nvSpPr>
        <p:spPr>
          <a:xfrm>
            <a:off x="628650" y="273844"/>
            <a:ext cx="7886700" cy="390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
              <a:t>Cont…</a:t>
            </a:r>
            <a:endParaRPr/>
          </a:p>
        </p:txBody>
      </p:sp>
      <p:sp>
        <p:nvSpPr>
          <p:cNvPr id="909" name="Google Shape;909;p15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2100">
                <a:latin typeface="Times New Roman"/>
                <a:ea typeface="Times New Roman"/>
                <a:cs typeface="Times New Roman"/>
                <a:sym typeface="Times New Roman"/>
              </a:rPr>
              <a:t>A barium titanate crystal is modelled as shown in figure</a:t>
            </a:r>
            <a:endParaRPr/>
          </a:p>
          <a:p>
            <a:pPr indent="0" lvl="0" marL="0" rtl="0" algn="l">
              <a:lnSpc>
                <a:spcPct val="90000"/>
              </a:lnSpc>
              <a:spcBef>
                <a:spcPts val="800"/>
              </a:spcBef>
              <a:spcAft>
                <a:spcPts val="0"/>
              </a:spcAft>
              <a:buClr>
                <a:schemeClr val="dk1"/>
              </a:buClr>
              <a:buSzPts val="2100"/>
              <a:buNone/>
            </a:pPr>
            <a:r>
              <a:t/>
            </a:r>
            <a:endParaRPr sz="2100">
              <a:latin typeface="Times New Roman"/>
              <a:ea typeface="Times New Roman"/>
              <a:cs typeface="Times New Roman"/>
              <a:sym typeface="Times New Roman"/>
            </a:endParaRPr>
          </a:p>
          <a:p>
            <a:pPr indent="0" lvl="0" marL="0" rtl="0" algn="l">
              <a:lnSpc>
                <a:spcPct val="90000"/>
              </a:lnSpc>
              <a:spcBef>
                <a:spcPts val="800"/>
              </a:spcBef>
              <a:spcAft>
                <a:spcPts val="1200"/>
              </a:spcAft>
              <a:buClr>
                <a:schemeClr val="dk1"/>
              </a:buClr>
              <a:buSzPts val="2100"/>
              <a:buNone/>
            </a:pPr>
            <a:r>
              <a:t/>
            </a:r>
            <a:endParaRPr/>
          </a:p>
        </p:txBody>
      </p:sp>
      <p:pic>
        <p:nvPicPr>
          <p:cNvPr id="910" name="Google Shape;910;p155"/>
          <p:cNvPicPr preferRelativeResize="0"/>
          <p:nvPr/>
        </p:nvPicPr>
        <p:blipFill rotWithShape="1">
          <a:blip r:embed="rId3">
            <a:alphaModFix/>
          </a:blip>
          <a:srcRect b="0" l="0" r="0" t="0"/>
          <a:stretch/>
        </p:blipFill>
        <p:spPr>
          <a:xfrm>
            <a:off x="2492829" y="1945141"/>
            <a:ext cx="3603172" cy="2687582"/>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idx="1" type="body"/>
          </p:nvPr>
        </p:nvSpPr>
        <p:spPr>
          <a:xfrm>
            <a:off x="628650" y="402772"/>
            <a:ext cx="7886700" cy="4582800"/>
          </a:xfrm>
          <a:prstGeom prst="rect">
            <a:avLst/>
          </a:prstGeom>
          <a:noFill/>
          <a:ln>
            <a:noFill/>
          </a:ln>
        </p:spPr>
        <p:txBody>
          <a:bodyPr anchorCtr="0" anchor="t" bIns="34275" lIns="68575" spcFirstLastPara="1" rIns="68575" wrap="square" tIns="34275">
            <a:normAutofit/>
          </a:bodyPr>
          <a:lstStyle/>
          <a:p>
            <a:pPr indent="-171450" lvl="0" marL="177800" rtl="0" algn="just">
              <a:lnSpc>
                <a:spcPct val="100000"/>
              </a:lnSpc>
              <a:spcBef>
                <a:spcPts val="0"/>
              </a:spcBef>
              <a:spcAft>
                <a:spcPts val="0"/>
              </a:spcAft>
              <a:buClr>
                <a:schemeClr val="dk1"/>
              </a:buClr>
              <a:buSzPts val="2100"/>
              <a:buChar char="●"/>
            </a:pPr>
            <a:r>
              <a:rPr lang="en">
                <a:latin typeface="Times New Roman"/>
                <a:ea typeface="Times New Roman"/>
                <a:cs typeface="Times New Roman"/>
                <a:sym typeface="Times New Roman"/>
              </a:rPr>
              <a:t>For transducers, </a:t>
            </a:r>
            <a:r>
              <a:rPr b="1" lang="en">
                <a:solidFill>
                  <a:srgbClr val="FF0000"/>
                </a:solidFill>
                <a:latin typeface="Times New Roman"/>
                <a:ea typeface="Times New Roman"/>
                <a:cs typeface="Times New Roman"/>
                <a:sym typeface="Times New Roman"/>
              </a:rPr>
              <a:t>Lead Zirconate titanate </a:t>
            </a:r>
            <a:r>
              <a:rPr lang="en">
                <a:latin typeface="Times New Roman"/>
                <a:ea typeface="Times New Roman"/>
                <a:cs typeface="Times New Roman"/>
                <a:sym typeface="Times New Roman"/>
              </a:rPr>
              <a:t>has been found to be more suitable than the simple ones suggested previously.</a:t>
            </a:r>
            <a:endParaRPr/>
          </a:p>
          <a:p>
            <a:pPr indent="-171450" lvl="0" marL="177800" rtl="0" algn="just">
              <a:lnSpc>
                <a:spcPct val="100000"/>
              </a:lnSpc>
              <a:spcBef>
                <a:spcPts val="800"/>
              </a:spcBef>
              <a:spcAft>
                <a:spcPts val="0"/>
              </a:spcAft>
              <a:buClr>
                <a:schemeClr val="dk1"/>
              </a:buClr>
              <a:buSzPts val="2100"/>
              <a:buChar char="●"/>
            </a:pPr>
            <a:r>
              <a:rPr lang="en">
                <a:latin typeface="Times New Roman"/>
                <a:ea typeface="Times New Roman"/>
                <a:cs typeface="Times New Roman"/>
                <a:sym typeface="Times New Roman"/>
              </a:rPr>
              <a:t>Lead zirconate titanate is a solid solution of </a:t>
            </a:r>
            <a:r>
              <a:rPr lang="en">
                <a:solidFill>
                  <a:srgbClr val="FF0000"/>
                </a:solidFill>
                <a:latin typeface="Times New Roman"/>
                <a:ea typeface="Times New Roman"/>
                <a:cs typeface="Times New Roman"/>
                <a:sym typeface="Times New Roman"/>
              </a:rPr>
              <a:t>lead titanate and lead zirconate </a:t>
            </a:r>
            <a:r>
              <a:rPr lang="en">
                <a:latin typeface="Times New Roman"/>
                <a:ea typeface="Times New Roman"/>
                <a:cs typeface="Times New Roman"/>
                <a:sym typeface="Times New Roman"/>
              </a:rPr>
              <a:t>which is only </a:t>
            </a:r>
            <a:r>
              <a:rPr lang="en">
                <a:solidFill>
                  <a:srgbClr val="FF0000"/>
                </a:solidFill>
                <a:latin typeface="Times New Roman"/>
                <a:ea typeface="Times New Roman"/>
                <a:cs typeface="Times New Roman"/>
                <a:sym typeface="Times New Roman"/>
              </a:rPr>
              <a:t>10-60 mole</a:t>
            </a:r>
            <a:r>
              <a:rPr lang="en">
                <a:latin typeface="Times New Roman"/>
                <a:ea typeface="Times New Roman"/>
                <a:cs typeface="Times New Roman"/>
                <a:sym typeface="Times New Roman"/>
              </a:rPr>
              <a:t> percent of the former. </a:t>
            </a:r>
            <a:endParaRPr/>
          </a:p>
          <a:p>
            <a:pPr indent="-171450" lvl="0" marL="177800" rtl="0" algn="just">
              <a:lnSpc>
                <a:spcPct val="100000"/>
              </a:lnSpc>
              <a:spcBef>
                <a:spcPts val="800"/>
              </a:spcBef>
              <a:spcAft>
                <a:spcPts val="0"/>
              </a:spcAft>
              <a:buClr>
                <a:schemeClr val="dk1"/>
              </a:buClr>
              <a:buSzPts val="2100"/>
              <a:buChar char="●"/>
            </a:pPr>
            <a:r>
              <a:rPr lang="en">
                <a:latin typeface="Times New Roman"/>
                <a:ea typeface="Times New Roman"/>
                <a:cs typeface="Times New Roman"/>
                <a:sym typeface="Times New Roman"/>
              </a:rPr>
              <a:t>Depending on the amount of lead zirconate and also on processing techniques, values of </a:t>
            </a:r>
            <a:r>
              <a:rPr lang="en">
                <a:solidFill>
                  <a:srgbClr val="FF0000"/>
                </a:solidFill>
                <a:latin typeface="Times New Roman"/>
                <a:ea typeface="Times New Roman"/>
                <a:cs typeface="Times New Roman"/>
                <a:sym typeface="Times New Roman"/>
              </a:rPr>
              <a:t>d-coefficients</a:t>
            </a:r>
            <a:r>
              <a:rPr lang="en">
                <a:latin typeface="Times New Roman"/>
                <a:ea typeface="Times New Roman"/>
                <a:cs typeface="Times New Roman"/>
                <a:sym typeface="Times New Roman"/>
              </a:rPr>
              <a:t> differ greatly, the </a:t>
            </a:r>
            <a:r>
              <a:rPr b="1" lang="en">
                <a:solidFill>
                  <a:srgbClr val="FF0000"/>
                </a:solidFill>
                <a:latin typeface="Times New Roman"/>
                <a:ea typeface="Times New Roman"/>
                <a:cs typeface="Times New Roman"/>
                <a:sym typeface="Times New Roman"/>
              </a:rPr>
              <a:t>Curie point </a:t>
            </a:r>
            <a:r>
              <a:rPr lang="en">
                <a:latin typeface="Times New Roman"/>
                <a:ea typeface="Times New Roman"/>
                <a:cs typeface="Times New Roman"/>
                <a:sym typeface="Times New Roman"/>
              </a:rPr>
              <a:t>being pushed up in almost all the cases from </a:t>
            </a:r>
            <a:r>
              <a:rPr b="1" lang="en">
                <a:solidFill>
                  <a:srgbClr val="FF0000"/>
                </a:solidFill>
                <a:latin typeface="Times New Roman"/>
                <a:ea typeface="Times New Roman"/>
                <a:cs typeface="Times New Roman"/>
                <a:sym typeface="Times New Roman"/>
              </a:rPr>
              <a:t>200° to 300°-350°C</a:t>
            </a:r>
            <a:r>
              <a:rPr lang="en">
                <a:latin typeface="Times New Roman"/>
                <a:ea typeface="Times New Roman"/>
                <a:cs typeface="Times New Roman"/>
                <a:sym typeface="Times New Roman"/>
              </a:rPr>
              <a:t>. </a:t>
            </a:r>
            <a:endParaRPr/>
          </a:p>
          <a:p>
            <a:pPr indent="-171450" lvl="0" marL="177800" rtl="0" algn="just">
              <a:lnSpc>
                <a:spcPct val="100000"/>
              </a:lnSpc>
              <a:spcBef>
                <a:spcPts val="800"/>
              </a:spcBef>
              <a:spcAft>
                <a:spcPts val="0"/>
              </a:spcAft>
              <a:buClr>
                <a:schemeClr val="dk1"/>
              </a:buClr>
              <a:buSzPts val="2100"/>
              <a:buChar char="●"/>
            </a:pPr>
            <a:r>
              <a:rPr lang="en">
                <a:latin typeface="Times New Roman"/>
                <a:ea typeface="Times New Roman"/>
                <a:cs typeface="Times New Roman"/>
                <a:sym typeface="Times New Roman"/>
              </a:rPr>
              <a:t>Another composition consists of </a:t>
            </a:r>
            <a:r>
              <a:rPr lang="en">
                <a:solidFill>
                  <a:srgbClr val="FF0000"/>
                </a:solidFill>
                <a:latin typeface="Times New Roman"/>
                <a:ea typeface="Times New Roman"/>
                <a:cs typeface="Times New Roman"/>
                <a:sym typeface="Times New Roman"/>
              </a:rPr>
              <a:t>lead actaniobate </a:t>
            </a:r>
            <a:r>
              <a:rPr lang="en">
                <a:latin typeface="Times New Roman"/>
                <a:ea typeface="Times New Roman"/>
                <a:cs typeface="Times New Roman"/>
                <a:sym typeface="Times New Roman"/>
              </a:rPr>
              <a:t>which has the </a:t>
            </a:r>
            <a:r>
              <a:rPr lang="en">
                <a:solidFill>
                  <a:srgbClr val="FF0000"/>
                </a:solidFill>
                <a:latin typeface="Times New Roman"/>
                <a:ea typeface="Times New Roman"/>
                <a:cs typeface="Times New Roman"/>
                <a:sym typeface="Times New Roman"/>
              </a:rPr>
              <a:t>highest Curie point</a:t>
            </a:r>
            <a:r>
              <a:rPr lang="en">
                <a:latin typeface="Times New Roman"/>
                <a:ea typeface="Times New Roman"/>
                <a:cs typeface="Times New Roman"/>
                <a:sym typeface="Times New Roman"/>
              </a:rPr>
              <a:t>. </a:t>
            </a:r>
            <a:endParaRPr/>
          </a:p>
          <a:p>
            <a:pPr indent="-171450" lvl="0" marL="177800" rtl="0" algn="just">
              <a:lnSpc>
                <a:spcPct val="100000"/>
              </a:lnSpc>
              <a:spcBef>
                <a:spcPts val="800"/>
              </a:spcBef>
              <a:spcAft>
                <a:spcPts val="1200"/>
              </a:spcAft>
              <a:buClr>
                <a:schemeClr val="dk1"/>
              </a:buClr>
              <a:buSzPts val="2100"/>
              <a:buChar char="●"/>
            </a:pPr>
            <a:r>
              <a:rPr lang="en">
                <a:latin typeface="Times New Roman"/>
                <a:ea typeface="Times New Roman"/>
                <a:cs typeface="Times New Roman"/>
                <a:sym typeface="Times New Roman"/>
              </a:rPr>
              <a:t>The dielectric constant, d-coefficients, and dissipation in a ferroelectric ceramic </a:t>
            </a:r>
            <a:r>
              <a:rPr lang="en">
                <a:solidFill>
                  <a:srgbClr val="FF0000"/>
                </a:solidFill>
                <a:latin typeface="Times New Roman"/>
                <a:ea typeface="Times New Roman"/>
                <a:cs typeface="Times New Roman"/>
                <a:sym typeface="Times New Roman"/>
              </a:rPr>
              <a:t>change with temperature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7"/>
          <p:cNvSpPr txBox="1"/>
          <p:nvPr>
            <p:ph type="title"/>
          </p:nvPr>
        </p:nvSpPr>
        <p:spPr>
          <a:xfrm>
            <a:off x="628650" y="273844"/>
            <a:ext cx="7886700" cy="53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Cont…</a:t>
            </a:r>
            <a:endParaRPr/>
          </a:p>
        </p:txBody>
      </p:sp>
      <p:sp>
        <p:nvSpPr>
          <p:cNvPr id="921" name="Google Shape;921;p157"/>
          <p:cNvSpPr txBox="1"/>
          <p:nvPr>
            <p:ph idx="1" type="body"/>
          </p:nvPr>
        </p:nvSpPr>
        <p:spPr>
          <a:xfrm>
            <a:off x="628650" y="990600"/>
            <a:ext cx="7886700" cy="36420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1200"/>
              </a:spcAft>
              <a:buClr>
                <a:schemeClr val="dk1"/>
              </a:buClr>
              <a:buSzPts val="2100"/>
              <a:buChar char="●"/>
            </a:pPr>
            <a:r>
              <a:rPr lang="en" sz="2100">
                <a:latin typeface="Times New Roman"/>
                <a:ea typeface="Times New Roman"/>
                <a:cs typeface="Times New Roman"/>
                <a:sym typeface="Times New Roman"/>
              </a:rPr>
              <a:t>The nature of such changes are shown in relative response plots in Figure. </a:t>
            </a:r>
            <a:endParaRPr/>
          </a:p>
        </p:txBody>
      </p:sp>
      <p:pic>
        <p:nvPicPr>
          <p:cNvPr id="922" name="Google Shape;922;p157"/>
          <p:cNvPicPr preferRelativeResize="0"/>
          <p:nvPr/>
        </p:nvPicPr>
        <p:blipFill rotWithShape="1">
          <a:blip r:embed="rId3">
            <a:alphaModFix/>
          </a:blip>
          <a:srcRect b="0" l="0" r="0" t="0"/>
          <a:stretch/>
        </p:blipFill>
        <p:spPr>
          <a:xfrm>
            <a:off x="1578428" y="2002972"/>
            <a:ext cx="6596742" cy="27309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628650" y="273844"/>
            <a:ext cx="7886700" cy="455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Cont…</a:t>
            </a:r>
            <a:endParaRPr/>
          </a:p>
        </p:txBody>
      </p:sp>
      <p:sp>
        <p:nvSpPr>
          <p:cNvPr id="928" name="Google Shape;928;p158"/>
          <p:cNvSpPr txBox="1"/>
          <p:nvPr>
            <p:ph idx="1" type="body"/>
          </p:nvPr>
        </p:nvSpPr>
        <p:spPr>
          <a:xfrm>
            <a:off x="628650" y="936172"/>
            <a:ext cx="7886700" cy="36966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200"/>
              </a:spcAft>
              <a:buClr>
                <a:schemeClr val="dk1"/>
              </a:buClr>
              <a:buSzPts val="2100"/>
              <a:buChar char="●"/>
            </a:pPr>
            <a:r>
              <a:rPr lang="en"/>
              <a:t>These can be compared with those of quartz, specially the variation of d-coefficients and </a:t>
            </a:r>
            <a:r>
              <a:rPr b="0" i="0" lang="en">
                <a:solidFill>
                  <a:srgbClr val="FF0000"/>
                </a:solidFill>
                <a:latin typeface="Arial"/>
                <a:ea typeface="Arial"/>
                <a:cs typeface="Arial"/>
                <a:sym typeface="Arial"/>
              </a:rPr>
              <a:t>ε</a:t>
            </a:r>
            <a:r>
              <a:rPr b="0" i="0" lang="en" sz="1500">
                <a:solidFill>
                  <a:srgbClr val="FF0000"/>
                </a:solidFill>
                <a:latin typeface="Arial"/>
                <a:ea typeface="Arial"/>
                <a:cs typeface="Arial"/>
                <a:sym typeface="Arial"/>
              </a:rPr>
              <a:t>d</a:t>
            </a:r>
            <a:r>
              <a:rPr b="0" i="0" lang="en">
                <a:solidFill>
                  <a:srgbClr val="FF0000"/>
                </a:solidFill>
                <a:latin typeface="Arial"/>
                <a:ea typeface="Arial"/>
                <a:cs typeface="Arial"/>
                <a:sym typeface="Arial"/>
              </a:rPr>
              <a:t> </a:t>
            </a:r>
            <a:r>
              <a:rPr b="0" i="0" lang="en">
                <a:latin typeface="Arial"/>
                <a:ea typeface="Arial"/>
                <a:cs typeface="Arial"/>
                <a:sym typeface="Arial"/>
              </a:rPr>
              <a:t>as shown in figure</a:t>
            </a:r>
            <a:endParaRPr/>
          </a:p>
        </p:txBody>
      </p:sp>
      <p:pic>
        <p:nvPicPr>
          <p:cNvPr id="929" name="Google Shape;929;p158"/>
          <p:cNvPicPr preferRelativeResize="0"/>
          <p:nvPr/>
        </p:nvPicPr>
        <p:blipFill rotWithShape="1">
          <a:blip r:embed="rId3">
            <a:alphaModFix/>
          </a:blip>
          <a:srcRect b="0" l="0" r="0" t="0"/>
          <a:stretch/>
        </p:blipFill>
        <p:spPr>
          <a:xfrm>
            <a:off x="718457" y="2068285"/>
            <a:ext cx="6248400" cy="2564437"/>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9"/>
          <p:cNvSpPr txBox="1"/>
          <p:nvPr>
            <p:ph idx="1" type="body"/>
          </p:nvPr>
        </p:nvSpPr>
        <p:spPr>
          <a:xfrm>
            <a:off x="628650" y="468086"/>
            <a:ext cx="7886700" cy="4164600"/>
          </a:xfrm>
          <a:prstGeom prst="rect">
            <a:avLst/>
          </a:prstGeom>
          <a:noFill/>
          <a:ln>
            <a:noFill/>
          </a:ln>
        </p:spPr>
        <p:txBody>
          <a:bodyPr anchorCtr="0" anchor="t" bIns="34275" lIns="68575" spcFirstLastPara="1" rIns="68575" wrap="square" tIns="34275">
            <a:normAutofit/>
          </a:bodyPr>
          <a:lstStyle/>
          <a:p>
            <a:pPr indent="-171450" lvl="0" marL="177800" rtl="0" algn="just">
              <a:lnSpc>
                <a:spcPct val="100000"/>
              </a:lnSpc>
              <a:spcBef>
                <a:spcPts val="0"/>
              </a:spcBef>
              <a:spcAft>
                <a:spcPts val="0"/>
              </a:spcAft>
              <a:buClr>
                <a:srgbClr val="FF0000"/>
              </a:buClr>
              <a:buSzPts val="2100"/>
              <a:buChar char="●"/>
            </a:pPr>
            <a:r>
              <a:rPr b="1" lang="en">
                <a:solidFill>
                  <a:srgbClr val="FF0000"/>
                </a:solidFill>
              </a:rPr>
              <a:t>Titanates</a:t>
            </a:r>
            <a:r>
              <a:rPr lang="en"/>
              <a:t> are synthetically produced by </a:t>
            </a:r>
            <a:r>
              <a:rPr lang="en">
                <a:solidFill>
                  <a:srgbClr val="FF0000"/>
                </a:solidFill>
              </a:rPr>
              <a:t>pressure, film-casting or extrusion, </a:t>
            </a:r>
            <a:r>
              <a:rPr lang="en"/>
              <a:t>and finally sintering-the ohmic contacts are obtained by </a:t>
            </a:r>
            <a:r>
              <a:rPr lang="en">
                <a:solidFill>
                  <a:srgbClr val="FF0000"/>
                </a:solidFill>
              </a:rPr>
              <a:t>silver or palladium </a:t>
            </a:r>
            <a:r>
              <a:rPr lang="en"/>
              <a:t>coating on which soldering of </a:t>
            </a:r>
            <a:r>
              <a:rPr lang="en">
                <a:solidFill>
                  <a:srgbClr val="FF0000"/>
                </a:solidFill>
              </a:rPr>
              <a:t>lead-wires</a:t>
            </a:r>
            <a:r>
              <a:rPr lang="en"/>
              <a:t> can he done before polarization. </a:t>
            </a:r>
            <a:endParaRPr/>
          </a:p>
          <a:p>
            <a:pPr indent="-171450" lvl="0" marL="177800" rtl="0" algn="just">
              <a:lnSpc>
                <a:spcPct val="100000"/>
              </a:lnSpc>
              <a:spcBef>
                <a:spcPts val="800"/>
              </a:spcBef>
              <a:spcAft>
                <a:spcPts val="0"/>
              </a:spcAft>
              <a:buClr>
                <a:schemeClr val="dk1"/>
              </a:buClr>
              <a:buSzPts val="2100"/>
              <a:buChar char="●"/>
            </a:pPr>
            <a:r>
              <a:rPr lang="en"/>
              <a:t>Polarization is usually affected at a voltage, of 2 KV/mm and is kept for a few minutes depending on the material.</a:t>
            </a:r>
            <a:endParaRPr/>
          </a:p>
          <a:p>
            <a:pPr indent="-171450" lvl="0" marL="177800" rtl="0" algn="just">
              <a:lnSpc>
                <a:spcPct val="100000"/>
              </a:lnSpc>
              <a:spcBef>
                <a:spcPts val="800"/>
              </a:spcBef>
              <a:spcAft>
                <a:spcPts val="0"/>
              </a:spcAft>
              <a:buClr>
                <a:schemeClr val="dk1"/>
              </a:buClr>
              <a:buSzPts val="2100"/>
              <a:buChar char="●"/>
            </a:pPr>
            <a:r>
              <a:rPr lang="en"/>
              <a:t>Considering </a:t>
            </a:r>
            <a:r>
              <a:rPr lang="en">
                <a:solidFill>
                  <a:srgbClr val="FF0000"/>
                </a:solidFill>
              </a:rPr>
              <a:t>quartz sensor of thickness </a:t>
            </a:r>
            <a:r>
              <a:rPr i="1" lang="en">
                <a:solidFill>
                  <a:srgbClr val="FF0000"/>
                </a:solidFill>
              </a:rPr>
              <a:t>t </a:t>
            </a:r>
            <a:r>
              <a:rPr lang="en"/>
              <a:t>obtained by cutting perpendicular to its x-axis, two faces which have same areas (alpha each) and are perpendicular to axis are metalized.</a:t>
            </a:r>
            <a:endParaRPr/>
          </a:p>
          <a:p>
            <a:pPr indent="-171450" lvl="0" marL="177800" rtl="0" algn="just">
              <a:lnSpc>
                <a:spcPct val="100000"/>
              </a:lnSpc>
              <a:spcBef>
                <a:spcPts val="800"/>
              </a:spcBef>
              <a:spcAft>
                <a:spcPts val="0"/>
              </a:spcAft>
              <a:buClr>
                <a:schemeClr val="dk1"/>
              </a:buClr>
              <a:buSzPts val="2100"/>
              <a:buChar char="●"/>
            </a:pPr>
            <a:r>
              <a:rPr lang="en"/>
              <a:t>Consider force f </a:t>
            </a:r>
            <a:r>
              <a:rPr baseline="-25000" lang="en" sz="2400"/>
              <a:t>x </a:t>
            </a:r>
            <a:r>
              <a:rPr lang="en"/>
              <a:t>in x direction</a:t>
            </a:r>
            <a:endParaRPr/>
          </a:p>
          <a:p>
            <a:pPr indent="0" lvl="0" marL="0" rtl="0" algn="just">
              <a:lnSpc>
                <a:spcPct val="100000"/>
              </a:lnSpc>
              <a:spcBef>
                <a:spcPts val="800"/>
              </a:spcBef>
              <a:spcAft>
                <a:spcPts val="1200"/>
              </a:spcAft>
              <a:buClr>
                <a:schemeClr val="dk1"/>
              </a:buClr>
              <a:buSzPts val="2400"/>
              <a:buNone/>
            </a:pPr>
            <a:r>
              <a:rPr baseline="-25000" lang="en" sz="2400"/>
              <a:t>	           </a:t>
            </a:r>
            <a:r>
              <a:rPr lang="en"/>
              <a:t>Charge Q </a:t>
            </a:r>
            <a:r>
              <a:rPr baseline="-25000" lang="en" sz="2400"/>
              <a:t>x</a:t>
            </a:r>
            <a:endParaRPr baseline="-25000" sz="2400"/>
          </a:p>
        </p:txBody>
      </p:sp>
      <p:pic>
        <p:nvPicPr>
          <p:cNvPr id="935" name="Google Shape;935;p159"/>
          <p:cNvPicPr preferRelativeResize="0"/>
          <p:nvPr/>
        </p:nvPicPr>
        <p:blipFill rotWithShape="1">
          <a:blip r:embed="rId3">
            <a:alphaModFix/>
          </a:blip>
          <a:srcRect b="0" l="0" r="0" t="0"/>
          <a:stretch/>
        </p:blipFill>
        <p:spPr>
          <a:xfrm>
            <a:off x="3435124" y="4134190"/>
            <a:ext cx="1463448" cy="541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idx="1" type="body"/>
          </p:nvPr>
        </p:nvSpPr>
        <p:spPr>
          <a:xfrm>
            <a:off x="311700" y="394575"/>
            <a:ext cx="8520600" cy="4544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lang="en"/>
              <a:t>The inductive sensor is based on Faraday's law of induction. </a:t>
            </a:r>
            <a:endParaRPr/>
          </a:p>
          <a:p>
            <a:pPr indent="0" lvl="0" marL="0" rtl="0" algn="l">
              <a:lnSpc>
                <a:spcPct val="115000"/>
              </a:lnSpc>
              <a:spcBef>
                <a:spcPts val="1200"/>
              </a:spcBef>
              <a:spcAft>
                <a:spcPts val="0"/>
              </a:spcAft>
              <a:buSzPct val="129032"/>
              <a:buNone/>
            </a:pPr>
            <a:r>
              <a:rPr lang="en"/>
              <a:t>The temporal variations of the Magnetic Flux      through a N turns circuit will induce a voltage e which follows:</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rPr lang="en"/>
              <a:t>which can be expressed in a simpler way:</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1200"/>
              </a:spcAft>
              <a:buSzPct val="129032"/>
              <a:buNone/>
            </a:pPr>
            <a:r>
              <a:rPr lang="en"/>
              <a:t>by assuming that the induced magnetic field B is homogeneous over a section S (the Magnetic flux will be expressed      =B X S</a:t>
            </a:r>
            <a:endParaRPr/>
          </a:p>
        </p:txBody>
      </p:sp>
      <p:pic>
        <p:nvPicPr>
          <p:cNvPr id="154" name="Google Shape;154;p15"/>
          <p:cNvPicPr preferRelativeResize="0"/>
          <p:nvPr/>
        </p:nvPicPr>
        <p:blipFill rotWithShape="1">
          <a:blip r:embed="rId3">
            <a:alphaModFix/>
          </a:blip>
          <a:srcRect b="0" l="0" r="0" t="0"/>
          <a:stretch/>
        </p:blipFill>
        <p:spPr>
          <a:xfrm>
            <a:off x="3970625" y="861050"/>
            <a:ext cx="123825" cy="161925"/>
          </a:xfrm>
          <a:prstGeom prst="rect">
            <a:avLst/>
          </a:prstGeom>
          <a:noFill/>
          <a:ln>
            <a:noFill/>
          </a:ln>
        </p:spPr>
      </p:pic>
      <p:pic>
        <p:nvPicPr>
          <p:cNvPr id="155" name="Google Shape;155;p15"/>
          <p:cNvPicPr preferRelativeResize="0"/>
          <p:nvPr/>
        </p:nvPicPr>
        <p:blipFill rotWithShape="1">
          <a:blip r:embed="rId4">
            <a:alphaModFix/>
          </a:blip>
          <a:srcRect b="0" l="0" r="0" t="0"/>
          <a:stretch/>
        </p:blipFill>
        <p:spPr>
          <a:xfrm>
            <a:off x="3162525" y="1614725"/>
            <a:ext cx="1409475" cy="736300"/>
          </a:xfrm>
          <a:prstGeom prst="rect">
            <a:avLst/>
          </a:prstGeom>
          <a:noFill/>
          <a:ln>
            <a:noFill/>
          </a:ln>
        </p:spPr>
      </p:pic>
      <p:pic>
        <p:nvPicPr>
          <p:cNvPr id="156" name="Google Shape;156;p15"/>
          <p:cNvPicPr preferRelativeResize="0"/>
          <p:nvPr/>
        </p:nvPicPr>
        <p:blipFill rotWithShape="1">
          <a:blip r:embed="rId5">
            <a:alphaModFix/>
          </a:blip>
          <a:srcRect b="0" l="0" r="0" t="0"/>
          <a:stretch/>
        </p:blipFill>
        <p:spPr>
          <a:xfrm>
            <a:off x="3101975" y="3185500"/>
            <a:ext cx="1409475" cy="522375"/>
          </a:xfrm>
          <a:prstGeom prst="rect">
            <a:avLst/>
          </a:prstGeom>
          <a:noFill/>
          <a:ln>
            <a:noFill/>
          </a:ln>
        </p:spPr>
      </p:pic>
      <p:pic>
        <p:nvPicPr>
          <p:cNvPr id="157" name="Google Shape;157;p15"/>
          <p:cNvPicPr preferRelativeResize="0"/>
          <p:nvPr/>
        </p:nvPicPr>
        <p:blipFill rotWithShape="1">
          <a:blip r:embed="rId3">
            <a:alphaModFix/>
          </a:blip>
          <a:srcRect b="0" l="0" r="0" t="0"/>
          <a:stretch/>
        </p:blipFill>
        <p:spPr>
          <a:xfrm>
            <a:off x="1314600" y="4495025"/>
            <a:ext cx="123825" cy="1619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0"/>
          <p:cNvSpPr txBox="1"/>
          <p:nvPr>
            <p:ph type="title"/>
          </p:nvPr>
        </p:nvSpPr>
        <p:spPr>
          <a:xfrm>
            <a:off x="628650" y="273844"/>
            <a:ext cx="7886700" cy="455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Cont…</a:t>
            </a:r>
            <a:endParaRPr/>
          </a:p>
        </p:txBody>
      </p:sp>
      <p:sp>
        <p:nvSpPr>
          <p:cNvPr id="941" name="Google Shape;941;p160"/>
          <p:cNvSpPr txBox="1"/>
          <p:nvPr>
            <p:ph idx="1" type="body"/>
          </p:nvPr>
        </p:nvSpPr>
        <p:spPr>
          <a:xfrm>
            <a:off x="628650" y="947057"/>
            <a:ext cx="7886700" cy="36858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Capacitance C </a:t>
            </a:r>
            <a:r>
              <a:rPr baseline="-25000" lang="en" sz="2400"/>
              <a:t>x </a:t>
            </a:r>
            <a:r>
              <a:rPr lang="en"/>
              <a:t>is given by</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Voltage V </a:t>
            </a:r>
            <a:r>
              <a:rPr baseline="-25000" lang="en" sz="2400"/>
              <a:t>x</a:t>
            </a:r>
            <a:endParaRPr/>
          </a:p>
          <a:p>
            <a:pPr indent="-25400" lvl="0" marL="177800" rtl="0" algn="l">
              <a:lnSpc>
                <a:spcPct val="90000"/>
              </a:lnSpc>
              <a:spcBef>
                <a:spcPts val="800"/>
              </a:spcBef>
              <a:spcAft>
                <a:spcPts val="0"/>
              </a:spcAft>
              <a:buClr>
                <a:schemeClr val="dk1"/>
              </a:buClr>
              <a:buSzPts val="2400"/>
              <a:buNone/>
            </a:pPr>
            <a:r>
              <a:t/>
            </a:r>
            <a:endParaRPr baseline="-25000" sz="2400"/>
          </a:p>
          <a:p>
            <a:pPr indent="-25400" lvl="0" marL="177800" rtl="0" algn="l">
              <a:lnSpc>
                <a:spcPct val="90000"/>
              </a:lnSpc>
              <a:spcBef>
                <a:spcPts val="800"/>
              </a:spcBef>
              <a:spcAft>
                <a:spcPts val="0"/>
              </a:spcAft>
              <a:buClr>
                <a:schemeClr val="dk1"/>
              </a:buClr>
              <a:buSzPts val="2400"/>
              <a:buNone/>
            </a:pPr>
            <a:r>
              <a:t/>
            </a:r>
            <a:endParaRPr baseline="-25000" sz="2400"/>
          </a:p>
          <a:p>
            <a:pPr indent="-25400" lvl="0" marL="177800" rtl="0" algn="l">
              <a:lnSpc>
                <a:spcPct val="90000"/>
              </a:lnSpc>
              <a:spcBef>
                <a:spcPts val="800"/>
              </a:spcBef>
              <a:spcAft>
                <a:spcPts val="0"/>
              </a:spcAft>
              <a:buClr>
                <a:schemeClr val="dk1"/>
              </a:buClr>
              <a:buSzPts val="2400"/>
              <a:buNone/>
            </a:pPr>
            <a:r>
              <a:t/>
            </a:r>
            <a:endParaRPr baseline="-25000" sz="2400"/>
          </a:p>
          <a:p>
            <a:pPr indent="-171450" lvl="0" marL="177800" rtl="0" algn="l">
              <a:lnSpc>
                <a:spcPct val="90000"/>
              </a:lnSpc>
              <a:spcBef>
                <a:spcPts val="800"/>
              </a:spcBef>
              <a:spcAft>
                <a:spcPts val="1200"/>
              </a:spcAft>
              <a:buClr>
                <a:schemeClr val="dk1"/>
              </a:buClr>
              <a:buSzPts val="2100"/>
              <a:buChar char="●"/>
            </a:pPr>
            <a:r>
              <a:rPr lang="en"/>
              <a:t>For a crystal of dimension as shown in figure, force f </a:t>
            </a:r>
            <a:r>
              <a:rPr baseline="-25000" lang="en" sz="2400"/>
              <a:t>y </a:t>
            </a:r>
            <a:r>
              <a:rPr lang="en"/>
              <a:t>in y direction and the charge in perpendicular to x-direction is given by, </a:t>
            </a:r>
            <a:endParaRPr/>
          </a:p>
        </p:txBody>
      </p:sp>
      <p:pic>
        <p:nvPicPr>
          <p:cNvPr id="942" name="Google Shape;942;p160"/>
          <p:cNvPicPr preferRelativeResize="0"/>
          <p:nvPr/>
        </p:nvPicPr>
        <p:blipFill rotWithShape="1">
          <a:blip r:embed="rId3">
            <a:alphaModFix/>
          </a:blip>
          <a:srcRect b="0" l="0" r="0" t="0"/>
          <a:stretch/>
        </p:blipFill>
        <p:spPr>
          <a:xfrm>
            <a:off x="2702888" y="1452350"/>
            <a:ext cx="1477225" cy="592931"/>
          </a:xfrm>
          <a:prstGeom prst="rect">
            <a:avLst/>
          </a:prstGeom>
          <a:noFill/>
          <a:ln>
            <a:noFill/>
          </a:ln>
        </p:spPr>
      </p:pic>
      <p:pic>
        <p:nvPicPr>
          <p:cNvPr id="943" name="Google Shape;943;p160"/>
          <p:cNvPicPr preferRelativeResize="0"/>
          <p:nvPr/>
        </p:nvPicPr>
        <p:blipFill rotWithShape="1">
          <a:blip r:embed="rId4">
            <a:alphaModFix/>
          </a:blip>
          <a:srcRect b="0" l="0" r="0" t="0"/>
          <a:stretch/>
        </p:blipFill>
        <p:spPr>
          <a:xfrm>
            <a:off x="2311002" y="2550574"/>
            <a:ext cx="1869112" cy="758684"/>
          </a:xfrm>
          <a:prstGeom prst="rect">
            <a:avLst/>
          </a:prstGeom>
          <a:noFill/>
          <a:ln>
            <a:noFill/>
          </a:ln>
        </p:spPr>
      </p:pic>
      <p:pic>
        <p:nvPicPr>
          <p:cNvPr id="944" name="Google Shape;944;p160"/>
          <p:cNvPicPr preferRelativeResize="0"/>
          <p:nvPr/>
        </p:nvPicPr>
        <p:blipFill rotWithShape="1">
          <a:blip r:embed="rId5">
            <a:alphaModFix/>
          </a:blip>
          <a:srcRect b="0" l="0" r="0" t="0"/>
          <a:stretch/>
        </p:blipFill>
        <p:spPr>
          <a:xfrm>
            <a:off x="2198914" y="4124559"/>
            <a:ext cx="1981199" cy="788215"/>
          </a:xfrm>
          <a:prstGeom prst="rect">
            <a:avLst/>
          </a:prstGeom>
          <a:noFill/>
          <a:ln>
            <a:noFill/>
          </a:ln>
        </p:spPr>
      </p:pic>
      <p:pic>
        <p:nvPicPr>
          <p:cNvPr id="945" name="Google Shape;945;p160"/>
          <p:cNvPicPr preferRelativeResize="0"/>
          <p:nvPr/>
        </p:nvPicPr>
        <p:blipFill rotWithShape="1">
          <a:blip r:embed="rId6">
            <a:alphaModFix/>
          </a:blip>
          <a:srcRect b="0" l="0" r="0" t="0"/>
          <a:stretch/>
        </p:blipFill>
        <p:spPr>
          <a:xfrm>
            <a:off x="4180113" y="273845"/>
            <a:ext cx="4713515" cy="302163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1"/>
          <p:cNvSpPr txBox="1"/>
          <p:nvPr>
            <p:ph idx="1" type="body"/>
          </p:nvPr>
        </p:nvSpPr>
        <p:spPr>
          <a:xfrm>
            <a:off x="628650" y="511628"/>
            <a:ext cx="7886700" cy="4121100"/>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1"/>
              </a:buClr>
              <a:buSzPts val="2100"/>
              <a:buChar char="●"/>
            </a:pPr>
            <a:r>
              <a:rPr lang="en"/>
              <a:t>However, for quartz, all the d-coefficients given in below Equation are not finite nonzero values. In fact, the d-matrix for quartz is given as</a:t>
            </a:r>
            <a:endParaRPr/>
          </a:p>
          <a:p>
            <a:pPr indent="-38100" lvl="0" marL="177800" rtl="0" algn="l">
              <a:lnSpc>
                <a:spcPct val="100000"/>
              </a:lnSpc>
              <a:spcBef>
                <a:spcPts val="800"/>
              </a:spcBef>
              <a:spcAft>
                <a:spcPts val="0"/>
              </a:spcAft>
              <a:buClr>
                <a:schemeClr val="dk1"/>
              </a:buClr>
              <a:buSzPts val="2100"/>
              <a:buNone/>
            </a:pPr>
            <a:r>
              <a:t/>
            </a:r>
            <a:endParaRPr/>
          </a:p>
          <a:p>
            <a:pPr indent="-38100" lvl="0" marL="177800" rtl="0" algn="l">
              <a:lnSpc>
                <a:spcPct val="100000"/>
              </a:lnSpc>
              <a:spcBef>
                <a:spcPts val="800"/>
              </a:spcBef>
              <a:spcAft>
                <a:spcPts val="0"/>
              </a:spcAft>
              <a:buClr>
                <a:schemeClr val="dk1"/>
              </a:buClr>
              <a:buSzPts val="2100"/>
              <a:buNone/>
            </a:pPr>
            <a:r>
              <a:t/>
            </a:r>
            <a:endParaRPr/>
          </a:p>
          <a:p>
            <a:pPr indent="-38100" lvl="0" marL="177800" rtl="0" algn="l">
              <a:lnSpc>
                <a:spcPct val="100000"/>
              </a:lnSpc>
              <a:spcBef>
                <a:spcPts val="800"/>
              </a:spcBef>
              <a:spcAft>
                <a:spcPts val="0"/>
              </a:spcAft>
              <a:buClr>
                <a:schemeClr val="dk1"/>
              </a:buClr>
              <a:buSzPts val="2100"/>
              <a:buNone/>
            </a:pPr>
            <a:r>
              <a:t/>
            </a:r>
            <a:endParaRPr/>
          </a:p>
          <a:p>
            <a:pPr indent="-38100" lvl="0" marL="177800" rtl="0" algn="l">
              <a:lnSpc>
                <a:spcPct val="100000"/>
              </a:lnSpc>
              <a:spcBef>
                <a:spcPts val="800"/>
              </a:spcBef>
              <a:spcAft>
                <a:spcPts val="0"/>
              </a:spcAft>
              <a:buClr>
                <a:schemeClr val="dk1"/>
              </a:buClr>
              <a:buSzPts val="2100"/>
              <a:buNone/>
            </a:pPr>
            <a:r>
              <a:t/>
            </a:r>
            <a:endParaRPr/>
          </a:p>
          <a:p>
            <a:pPr indent="-171450" lvl="0" marL="177800" rtl="0" algn="l">
              <a:lnSpc>
                <a:spcPct val="100000"/>
              </a:lnSpc>
              <a:spcBef>
                <a:spcPts val="800"/>
              </a:spcBef>
              <a:spcAft>
                <a:spcPts val="0"/>
              </a:spcAft>
              <a:buClr>
                <a:schemeClr val="dk1"/>
              </a:buClr>
              <a:buSzPts val="2100"/>
              <a:buChar char="●"/>
            </a:pPr>
            <a:r>
              <a:rPr lang="en"/>
              <a:t>The Q </a:t>
            </a:r>
            <a:r>
              <a:rPr baseline="-25000" lang="en"/>
              <a:t>x</a:t>
            </a:r>
            <a:r>
              <a:rPr lang="en"/>
              <a:t> equation is modified as</a:t>
            </a:r>
            <a:endParaRPr/>
          </a:p>
          <a:p>
            <a:pPr indent="-38100" lvl="0" marL="177800" rtl="0" algn="l">
              <a:lnSpc>
                <a:spcPct val="100000"/>
              </a:lnSpc>
              <a:spcBef>
                <a:spcPts val="800"/>
              </a:spcBef>
              <a:spcAft>
                <a:spcPts val="0"/>
              </a:spcAft>
              <a:buClr>
                <a:schemeClr val="dk1"/>
              </a:buClr>
              <a:buSzPts val="2100"/>
              <a:buNone/>
            </a:pPr>
            <a:r>
              <a:t/>
            </a:r>
            <a:endParaRPr/>
          </a:p>
          <a:p>
            <a:pPr indent="0" lvl="0" marL="0" rtl="0" algn="l">
              <a:lnSpc>
                <a:spcPct val="100000"/>
              </a:lnSpc>
              <a:spcBef>
                <a:spcPts val="800"/>
              </a:spcBef>
              <a:spcAft>
                <a:spcPts val="0"/>
              </a:spcAft>
              <a:buClr>
                <a:schemeClr val="dk1"/>
              </a:buClr>
              <a:buSzPts val="2100"/>
              <a:buNone/>
            </a:pPr>
            <a:r>
              <a:t/>
            </a:r>
            <a:endParaRPr/>
          </a:p>
          <a:p>
            <a:pPr indent="-171450" lvl="0" marL="177800" rtl="0" algn="l">
              <a:lnSpc>
                <a:spcPct val="100000"/>
              </a:lnSpc>
              <a:spcBef>
                <a:spcPts val="800"/>
              </a:spcBef>
              <a:spcAft>
                <a:spcPts val="1200"/>
              </a:spcAft>
              <a:buClr>
                <a:schemeClr val="dk1"/>
              </a:buClr>
              <a:buSzPts val="2100"/>
              <a:buChar char="●"/>
            </a:pPr>
            <a:r>
              <a:rPr lang="en"/>
              <a:t>Voltage V </a:t>
            </a:r>
            <a:r>
              <a:rPr baseline="-25000" lang="en"/>
              <a:t>s</a:t>
            </a:r>
            <a:endParaRPr baseline="-25000"/>
          </a:p>
        </p:txBody>
      </p:sp>
      <p:pic>
        <p:nvPicPr>
          <p:cNvPr id="951" name="Google Shape;951;p161"/>
          <p:cNvPicPr preferRelativeResize="0"/>
          <p:nvPr/>
        </p:nvPicPr>
        <p:blipFill rotWithShape="1">
          <a:blip r:embed="rId3">
            <a:alphaModFix/>
          </a:blip>
          <a:srcRect b="0" l="0" r="0" t="0"/>
          <a:stretch/>
        </p:blipFill>
        <p:spPr>
          <a:xfrm>
            <a:off x="2242457" y="1362925"/>
            <a:ext cx="4288971" cy="1208825"/>
          </a:xfrm>
          <a:prstGeom prst="rect">
            <a:avLst/>
          </a:prstGeom>
          <a:noFill/>
          <a:ln>
            <a:noFill/>
          </a:ln>
        </p:spPr>
      </p:pic>
      <p:pic>
        <p:nvPicPr>
          <p:cNvPr id="952" name="Google Shape;952;p161"/>
          <p:cNvPicPr preferRelativeResize="0"/>
          <p:nvPr/>
        </p:nvPicPr>
        <p:blipFill rotWithShape="1">
          <a:blip r:embed="rId4">
            <a:alphaModFix/>
          </a:blip>
          <a:srcRect b="0" l="0" r="0" t="0"/>
          <a:stretch/>
        </p:blipFill>
        <p:spPr>
          <a:xfrm>
            <a:off x="4514169" y="2735631"/>
            <a:ext cx="2017259" cy="830291"/>
          </a:xfrm>
          <a:prstGeom prst="rect">
            <a:avLst/>
          </a:prstGeom>
          <a:noFill/>
          <a:ln>
            <a:noFill/>
          </a:ln>
        </p:spPr>
      </p:pic>
      <p:pic>
        <p:nvPicPr>
          <p:cNvPr id="953" name="Google Shape;953;p161"/>
          <p:cNvPicPr preferRelativeResize="0"/>
          <p:nvPr/>
        </p:nvPicPr>
        <p:blipFill rotWithShape="1">
          <a:blip r:embed="rId5">
            <a:alphaModFix/>
          </a:blip>
          <a:srcRect b="0" l="0" r="0" t="0"/>
          <a:stretch/>
        </p:blipFill>
        <p:spPr>
          <a:xfrm>
            <a:off x="2587738" y="3875314"/>
            <a:ext cx="2332604" cy="106679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628650" y="273844"/>
            <a:ext cx="7886700" cy="439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2060"/>
              </a:buClr>
              <a:buSzPct val="100000"/>
              <a:buFont typeface="Calibri"/>
              <a:buNone/>
            </a:pPr>
            <a:r>
              <a:rPr b="1" lang="en" sz="3000">
                <a:solidFill>
                  <a:srgbClr val="002060"/>
                </a:solidFill>
              </a:rPr>
              <a:t>Deformation modes and multimorphs</a:t>
            </a:r>
            <a:endParaRPr b="1" sz="3000">
              <a:solidFill>
                <a:srgbClr val="002060"/>
              </a:solidFill>
            </a:endParaRPr>
          </a:p>
        </p:txBody>
      </p:sp>
      <p:sp>
        <p:nvSpPr>
          <p:cNvPr id="959" name="Google Shape;959;p162"/>
          <p:cNvSpPr txBox="1"/>
          <p:nvPr>
            <p:ph idx="1" type="body"/>
          </p:nvPr>
        </p:nvSpPr>
        <p:spPr>
          <a:xfrm>
            <a:off x="628650" y="935182"/>
            <a:ext cx="7886700" cy="36978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rgbClr val="FF0000"/>
              </a:buClr>
              <a:buSzPts val="2100"/>
              <a:buChar char="●"/>
            </a:pPr>
            <a:r>
              <a:rPr lang="en">
                <a:solidFill>
                  <a:srgbClr val="FF0000"/>
                </a:solidFill>
              </a:rPr>
              <a:t>Piezoelectric sensors </a:t>
            </a:r>
            <a:r>
              <a:rPr lang="en"/>
              <a:t>can produce outputs in the </a:t>
            </a:r>
            <a:r>
              <a:rPr lang="en">
                <a:solidFill>
                  <a:srgbClr val="FF0000"/>
                </a:solidFill>
              </a:rPr>
              <a:t>form of charge or voltage with force, acceleration, velocity (as displacement) and deformation (in crystals)</a:t>
            </a:r>
            <a:endParaRPr/>
          </a:p>
          <a:p>
            <a:pPr indent="-171450" lvl="0" marL="177800" rtl="0" algn="just">
              <a:lnSpc>
                <a:spcPct val="90000"/>
              </a:lnSpc>
              <a:spcBef>
                <a:spcPts val="800"/>
              </a:spcBef>
              <a:spcAft>
                <a:spcPts val="0"/>
              </a:spcAft>
              <a:buClr>
                <a:schemeClr val="dk1"/>
              </a:buClr>
              <a:buSzPts val="2100"/>
              <a:buChar char="●"/>
            </a:pPr>
            <a:r>
              <a:rPr lang="en"/>
              <a:t>The deformation are of different types depending on application of input, accordingly </a:t>
            </a:r>
            <a:r>
              <a:rPr lang="en">
                <a:solidFill>
                  <a:srgbClr val="FF0000"/>
                </a:solidFill>
              </a:rPr>
              <a:t>number of modes </a:t>
            </a:r>
            <a:r>
              <a:rPr lang="en"/>
              <a:t>are listed:</a:t>
            </a:r>
            <a:endParaRPr/>
          </a:p>
          <a:p>
            <a:pPr indent="0" lvl="0" marL="0" rtl="0" algn="just">
              <a:lnSpc>
                <a:spcPct val="90000"/>
              </a:lnSpc>
              <a:spcBef>
                <a:spcPts val="800"/>
              </a:spcBef>
              <a:spcAft>
                <a:spcPts val="0"/>
              </a:spcAft>
              <a:buClr>
                <a:schemeClr val="dk1"/>
              </a:buClr>
              <a:buSzPts val="2100"/>
              <a:buNone/>
            </a:pPr>
            <a:r>
              <a:rPr lang="en"/>
              <a:t>	TEM (Thickness Expander Mode)</a:t>
            </a:r>
            <a:endParaRPr/>
          </a:p>
          <a:p>
            <a:pPr indent="0" lvl="0" marL="0" rtl="0" algn="just">
              <a:lnSpc>
                <a:spcPct val="90000"/>
              </a:lnSpc>
              <a:spcBef>
                <a:spcPts val="800"/>
              </a:spcBef>
              <a:spcAft>
                <a:spcPts val="0"/>
              </a:spcAft>
              <a:buClr>
                <a:schemeClr val="dk1"/>
              </a:buClr>
              <a:buSzPts val="2100"/>
              <a:buNone/>
            </a:pPr>
            <a:r>
              <a:rPr lang="en"/>
              <a:t>	LEM (Length Expander Mode)</a:t>
            </a:r>
            <a:endParaRPr/>
          </a:p>
          <a:p>
            <a:pPr indent="0" lvl="0" marL="0" rtl="0" algn="just">
              <a:lnSpc>
                <a:spcPct val="90000"/>
              </a:lnSpc>
              <a:spcBef>
                <a:spcPts val="800"/>
              </a:spcBef>
              <a:spcAft>
                <a:spcPts val="0"/>
              </a:spcAft>
              <a:buClr>
                <a:schemeClr val="dk1"/>
              </a:buClr>
              <a:buSzPts val="2100"/>
              <a:buNone/>
            </a:pPr>
            <a:r>
              <a:rPr lang="en"/>
              <a:t>	TSM (Thickness Shear Mode)</a:t>
            </a:r>
            <a:endParaRPr/>
          </a:p>
          <a:p>
            <a:pPr indent="0" lvl="0" marL="0" rtl="0" algn="just">
              <a:lnSpc>
                <a:spcPct val="90000"/>
              </a:lnSpc>
              <a:spcBef>
                <a:spcPts val="800"/>
              </a:spcBef>
              <a:spcAft>
                <a:spcPts val="0"/>
              </a:spcAft>
              <a:buClr>
                <a:schemeClr val="dk1"/>
              </a:buClr>
              <a:buSzPts val="2100"/>
              <a:buNone/>
            </a:pPr>
            <a:r>
              <a:rPr lang="en"/>
              <a:t>	FSM (Face Shear Mode)</a:t>
            </a:r>
            <a:endParaRPr/>
          </a:p>
          <a:p>
            <a:pPr indent="0" lvl="0" marL="0" rtl="0" algn="just">
              <a:lnSpc>
                <a:spcPct val="90000"/>
              </a:lnSpc>
              <a:spcBef>
                <a:spcPts val="800"/>
              </a:spcBef>
              <a:spcAft>
                <a:spcPts val="1200"/>
              </a:spcAft>
              <a:buClr>
                <a:schemeClr val="dk1"/>
              </a:buClr>
              <a:buSzPts val="2100"/>
              <a:buNone/>
            </a:pPr>
            <a:r>
              <a:rPr lang="en"/>
              <a:t>	VEM (Volume Expander Mode)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3"/>
          <p:cNvSpPr txBox="1"/>
          <p:nvPr>
            <p:ph type="title"/>
          </p:nvPr>
        </p:nvSpPr>
        <p:spPr>
          <a:xfrm>
            <a:off x="0" y="1853261"/>
            <a:ext cx="2226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0000"/>
              </a:buClr>
              <a:buSzPts val="2100"/>
              <a:buFont typeface="Calibri"/>
              <a:buNone/>
            </a:pPr>
            <a:r>
              <a:rPr b="1" lang="en" sz="2100">
                <a:solidFill>
                  <a:srgbClr val="FF0000"/>
                </a:solidFill>
              </a:rPr>
              <a:t>Deformation modes</a:t>
            </a:r>
            <a:endParaRPr/>
          </a:p>
        </p:txBody>
      </p:sp>
      <p:pic>
        <p:nvPicPr>
          <p:cNvPr id="965" name="Google Shape;965;p163"/>
          <p:cNvPicPr preferRelativeResize="0"/>
          <p:nvPr>
            <p:ph idx="1" type="body"/>
          </p:nvPr>
        </p:nvPicPr>
        <p:blipFill rotWithShape="1">
          <a:blip r:embed="rId3">
            <a:alphaModFix/>
          </a:blip>
          <a:srcRect b="0" l="0" r="0" t="0"/>
          <a:stretch/>
        </p:blipFill>
        <p:spPr>
          <a:xfrm>
            <a:off x="1697182" y="138793"/>
            <a:ext cx="7251000" cy="4866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4"/>
          <p:cNvSpPr txBox="1"/>
          <p:nvPr>
            <p:ph type="title"/>
          </p:nvPr>
        </p:nvSpPr>
        <p:spPr>
          <a:xfrm>
            <a:off x="628650" y="273844"/>
            <a:ext cx="7886700" cy="425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2060"/>
              </a:buClr>
              <a:buSzPct val="100000"/>
              <a:buFont typeface="Calibri"/>
              <a:buNone/>
            </a:pPr>
            <a:r>
              <a:rPr b="1" lang="en" sz="2700">
                <a:solidFill>
                  <a:srgbClr val="002060"/>
                </a:solidFill>
              </a:rPr>
              <a:t>Deformation modes and multimorphs</a:t>
            </a:r>
            <a:endParaRPr sz="2700"/>
          </a:p>
        </p:txBody>
      </p:sp>
      <p:sp>
        <p:nvSpPr>
          <p:cNvPr id="971" name="Google Shape;971;p164"/>
          <p:cNvSpPr txBox="1"/>
          <p:nvPr>
            <p:ph idx="1" type="body"/>
          </p:nvPr>
        </p:nvSpPr>
        <p:spPr>
          <a:xfrm>
            <a:off x="628650" y="886691"/>
            <a:ext cx="7886700" cy="37461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Instead of a single element sensor, it is possible to cement together </a:t>
            </a:r>
            <a:r>
              <a:rPr lang="en">
                <a:solidFill>
                  <a:srgbClr val="FF0000"/>
                </a:solidFill>
              </a:rPr>
              <a:t>two such elements </a:t>
            </a:r>
            <a:r>
              <a:rPr lang="en"/>
              <a:t>as in a sandwich to obtain larger (ideally double) output called </a:t>
            </a:r>
            <a:r>
              <a:rPr lang="en">
                <a:solidFill>
                  <a:srgbClr val="FF0000"/>
                </a:solidFill>
              </a:rPr>
              <a:t>bimorphs.</a:t>
            </a:r>
            <a:endParaRPr/>
          </a:p>
          <a:p>
            <a:pPr indent="-171450" lvl="0" marL="177800" rtl="0" algn="just">
              <a:lnSpc>
                <a:spcPct val="90000"/>
              </a:lnSpc>
              <a:spcBef>
                <a:spcPts val="800"/>
              </a:spcBef>
              <a:spcAft>
                <a:spcPts val="1200"/>
              </a:spcAft>
              <a:buClr>
                <a:srgbClr val="FF0000"/>
              </a:buClr>
              <a:buSzPts val="2100"/>
              <a:buChar char="●"/>
            </a:pPr>
            <a:r>
              <a:rPr lang="en">
                <a:solidFill>
                  <a:srgbClr val="FF0000"/>
                </a:solidFill>
              </a:rPr>
              <a:t>More than two </a:t>
            </a:r>
            <a:r>
              <a:rPr lang="en"/>
              <a:t>elements called </a:t>
            </a:r>
            <a:r>
              <a:rPr lang="en">
                <a:solidFill>
                  <a:srgbClr val="FF0000"/>
                </a:solidFill>
              </a:rPr>
              <a:t>multimorphs</a:t>
            </a:r>
            <a:r>
              <a:rPr lang="en"/>
              <a:t> , obtained by series of parallel arrangement.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5"/>
          <p:cNvSpPr txBox="1"/>
          <p:nvPr>
            <p:ph type="title"/>
          </p:nvPr>
        </p:nvSpPr>
        <p:spPr>
          <a:xfrm>
            <a:off x="158261" y="1577578"/>
            <a:ext cx="2558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0000"/>
              </a:buClr>
              <a:buSzPts val="3300"/>
              <a:buFont typeface="Calibri"/>
              <a:buNone/>
            </a:pPr>
            <a:r>
              <a:rPr b="1" lang="en">
                <a:solidFill>
                  <a:srgbClr val="FF0000"/>
                </a:solidFill>
              </a:rPr>
              <a:t>Multimorphs</a:t>
            </a:r>
            <a:endParaRPr b="1">
              <a:solidFill>
                <a:srgbClr val="FF0000"/>
              </a:solidFill>
            </a:endParaRPr>
          </a:p>
        </p:txBody>
      </p:sp>
      <p:pic>
        <p:nvPicPr>
          <p:cNvPr id="977" name="Google Shape;977;p165"/>
          <p:cNvPicPr preferRelativeResize="0"/>
          <p:nvPr>
            <p:ph idx="1" type="body"/>
          </p:nvPr>
        </p:nvPicPr>
        <p:blipFill rotWithShape="1">
          <a:blip r:embed="rId3">
            <a:alphaModFix/>
          </a:blip>
          <a:srcRect b="0" l="0" r="0" t="0"/>
          <a:stretch/>
        </p:blipFill>
        <p:spPr>
          <a:xfrm>
            <a:off x="2532185" y="273843"/>
            <a:ext cx="6612000" cy="48696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2700"/>
              <a:buFont typeface="Calibri"/>
              <a:buNone/>
            </a:pPr>
            <a:r>
              <a:rPr b="1" lang="en" sz="2700">
                <a:solidFill>
                  <a:srgbClr val="0070C0"/>
                </a:solidFill>
              </a:rPr>
              <a:t>Ultrasonic Sensors</a:t>
            </a:r>
            <a:endParaRPr/>
          </a:p>
        </p:txBody>
      </p:sp>
      <p:sp>
        <p:nvSpPr>
          <p:cNvPr id="983" name="Google Shape;983;p16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Piezoelectric effect of certain crystalline materials has been successfully utilized in ultrasound production and sensing</a:t>
            </a:r>
            <a:endParaRPr/>
          </a:p>
          <a:p>
            <a:pPr indent="-171450" lvl="0" marL="177800" rtl="0" algn="just">
              <a:lnSpc>
                <a:spcPct val="90000"/>
              </a:lnSpc>
              <a:spcBef>
                <a:spcPts val="800"/>
              </a:spcBef>
              <a:spcAft>
                <a:spcPts val="0"/>
              </a:spcAft>
              <a:buClr>
                <a:schemeClr val="dk1"/>
              </a:buClr>
              <a:buSzPts val="2100"/>
              <a:buChar char="●"/>
            </a:pPr>
            <a:r>
              <a:rPr lang="en"/>
              <a:t>When a </a:t>
            </a:r>
            <a:r>
              <a:rPr lang="en">
                <a:solidFill>
                  <a:srgbClr val="FF0000"/>
                </a:solidFill>
              </a:rPr>
              <a:t>electric field </a:t>
            </a:r>
            <a:r>
              <a:rPr lang="en"/>
              <a:t>is applied to the </a:t>
            </a:r>
            <a:r>
              <a:rPr lang="en">
                <a:solidFill>
                  <a:srgbClr val="FF0000"/>
                </a:solidFill>
              </a:rPr>
              <a:t>crystal</a:t>
            </a:r>
            <a:r>
              <a:rPr lang="en"/>
              <a:t> it </a:t>
            </a:r>
            <a:r>
              <a:rPr lang="en">
                <a:solidFill>
                  <a:srgbClr val="FF0000"/>
                </a:solidFill>
              </a:rPr>
              <a:t>changes its shape</a:t>
            </a:r>
            <a:r>
              <a:rPr lang="en"/>
              <a:t>. This property is utilized in generating </a:t>
            </a:r>
            <a:r>
              <a:rPr lang="en">
                <a:solidFill>
                  <a:srgbClr val="FF0000"/>
                </a:solidFill>
              </a:rPr>
              <a:t>acoustic or ultrasound wave</a:t>
            </a:r>
            <a:endParaRPr/>
          </a:p>
          <a:p>
            <a:pPr indent="-171450" lvl="0" marL="177800" rtl="0" algn="just">
              <a:lnSpc>
                <a:spcPct val="90000"/>
              </a:lnSpc>
              <a:spcBef>
                <a:spcPts val="800"/>
              </a:spcBef>
              <a:spcAft>
                <a:spcPts val="0"/>
              </a:spcAft>
              <a:buClr>
                <a:schemeClr val="dk1"/>
              </a:buClr>
              <a:buSzPts val="2100"/>
              <a:buChar char="●"/>
            </a:pPr>
            <a:r>
              <a:rPr lang="en"/>
              <a:t>For transmitting such wave </a:t>
            </a:r>
            <a:r>
              <a:rPr lang="en">
                <a:solidFill>
                  <a:srgbClr val="FF0000"/>
                </a:solidFill>
              </a:rPr>
              <a:t>good medium and interfacing </a:t>
            </a:r>
            <a:r>
              <a:rPr lang="en"/>
              <a:t>should be chosen.</a:t>
            </a:r>
            <a:endParaRPr/>
          </a:p>
          <a:p>
            <a:pPr indent="-171450" lvl="0" marL="177800" rtl="0" algn="just">
              <a:lnSpc>
                <a:spcPct val="90000"/>
              </a:lnSpc>
              <a:spcBef>
                <a:spcPts val="800"/>
              </a:spcBef>
              <a:spcAft>
                <a:spcPts val="0"/>
              </a:spcAft>
              <a:buClr>
                <a:schemeClr val="dk1"/>
              </a:buClr>
              <a:buSzPts val="2100"/>
              <a:buChar char="●"/>
            </a:pPr>
            <a:r>
              <a:rPr lang="en"/>
              <a:t>Barium titanate (BaTiO3) material is chosen, but </a:t>
            </a:r>
            <a:r>
              <a:rPr lang="en">
                <a:solidFill>
                  <a:srgbClr val="FF0000"/>
                </a:solidFill>
              </a:rPr>
              <a:t>requires prior polarization</a:t>
            </a:r>
            <a:endParaRPr/>
          </a:p>
          <a:p>
            <a:pPr indent="-38100" lvl="0" marL="177800" rtl="0" algn="just">
              <a:lnSpc>
                <a:spcPct val="90000"/>
              </a:lnSpc>
              <a:spcBef>
                <a:spcPts val="800"/>
              </a:spcBef>
              <a:spcAft>
                <a:spcPts val="0"/>
              </a:spcAft>
              <a:buClr>
                <a:schemeClr val="dk1"/>
              </a:buClr>
              <a:buSzPts val="2100"/>
              <a:buNone/>
            </a:pPr>
            <a:r>
              <a:t/>
            </a:r>
            <a:endParaRPr/>
          </a:p>
          <a:p>
            <a:pPr indent="-38100" lvl="0" marL="177800" rtl="0" algn="just">
              <a:lnSpc>
                <a:spcPct val="90000"/>
              </a:lnSpc>
              <a:spcBef>
                <a:spcPts val="800"/>
              </a:spcBef>
              <a:spcAft>
                <a:spcPts val="1200"/>
              </a:spcAft>
              <a:buClr>
                <a:schemeClr val="dk1"/>
              </a:buClr>
              <a:buSzPts val="2100"/>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ph type="title"/>
          </p:nvPr>
        </p:nvSpPr>
        <p:spPr>
          <a:xfrm>
            <a:off x="628650" y="72953"/>
            <a:ext cx="7886700" cy="45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2700"/>
              <a:buFont typeface="Calibri"/>
              <a:buNone/>
            </a:pPr>
            <a:r>
              <a:rPr b="1" lang="en" sz="2700">
                <a:solidFill>
                  <a:srgbClr val="0070C0"/>
                </a:solidFill>
              </a:rPr>
              <a:t>Cont…</a:t>
            </a:r>
            <a:endParaRPr/>
          </a:p>
        </p:txBody>
      </p:sp>
      <p:sp>
        <p:nvSpPr>
          <p:cNvPr id="989" name="Google Shape;989;p167"/>
          <p:cNvSpPr txBox="1"/>
          <p:nvPr>
            <p:ph idx="1" type="body"/>
          </p:nvPr>
        </p:nvSpPr>
        <p:spPr>
          <a:xfrm>
            <a:off x="523142" y="588818"/>
            <a:ext cx="7886700" cy="4274100"/>
          </a:xfrm>
          <a:prstGeom prst="rect">
            <a:avLst/>
          </a:prstGeom>
          <a:noFill/>
          <a:ln>
            <a:noFill/>
          </a:ln>
        </p:spPr>
        <p:txBody>
          <a:bodyPr anchorCtr="0" anchor="t" bIns="34275" lIns="68575" spcFirstLastPara="1" rIns="68575" wrap="square" tIns="34275">
            <a:normAutofit fontScale="92500" lnSpcReduction="20000"/>
          </a:bodyPr>
          <a:lstStyle/>
          <a:p>
            <a:pPr indent="-177800" lvl="0" marL="177800" rtl="0" algn="just">
              <a:lnSpc>
                <a:spcPct val="120000"/>
              </a:lnSpc>
              <a:spcBef>
                <a:spcPts val="0"/>
              </a:spcBef>
              <a:spcAft>
                <a:spcPts val="0"/>
              </a:spcAft>
              <a:buClr>
                <a:schemeClr val="dk1"/>
              </a:buClr>
              <a:buSzPct val="116665"/>
              <a:buChar char="●"/>
            </a:pPr>
            <a:r>
              <a:rPr lang="en"/>
              <a:t>It consists of randomly oriented </a:t>
            </a:r>
            <a:r>
              <a:rPr lang="en">
                <a:solidFill>
                  <a:srgbClr val="FF0000"/>
                </a:solidFill>
              </a:rPr>
              <a:t>tiny piezoelectric crystallites </a:t>
            </a:r>
            <a:r>
              <a:rPr lang="en"/>
              <a:t>which are properly oriented mostly by </a:t>
            </a:r>
            <a:r>
              <a:rPr lang="en">
                <a:solidFill>
                  <a:srgbClr val="FF0000"/>
                </a:solidFill>
              </a:rPr>
              <a:t>DC polling field </a:t>
            </a:r>
            <a:r>
              <a:rPr lang="en"/>
              <a:t>of several thousand volts per cm and the material is </a:t>
            </a:r>
            <a:r>
              <a:rPr lang="en">
                <a:solidFill>
                  <a:srgbClr val="FF0000"/>
                </a:solidFill>
              </a:rPr>
              <a:t>cooled through Curie temperature</a:t>
            </a:r>
            <a:r>
              <a:rPr lang="en"/>
              <a:t>. </a:t>
            </a:r>
            <a:endParaRPr/>
          </a:p>
          <a:p>
            <a:pPr indent="-177800" lvl="0" marL="177800" rtl="0" algn="just">
              <a:lnSpc>
                <a:spcPct val="120000"/>
              </a:lnSpc>
              <a:spcBef>
                <a:spcPts val="800"/>
              </a:spcBef>
              <a:spcAft>
                <a:spcPts val="0"/>
              </a:spcAft>
              <a:buClr>
                <a:schemeClr val="dk1"/>
              </a:buClr>
              <a:buSzPct val="116665"/>
              <a:buChar char="●"/>
            </a:pPr>
            <a:r>
              <a:rPr lang="en"/>
              <a:t>A strong piezoelectric effect has been observed in compounds such as </a:t>
            </a:r>
            <a:r>
              <a:rPr lang="en">
                <a:solidFill>
                  <a:srgbClr val="FF0000"/>
                </a:solidFill>
              </a:rPr>
              <a:t>PbZrO3-PbTiO3 called PZT materials.</a:t>
            </a:r>
            <a:endParaRPr/>
          </a:p>
          <a:p>
            <a:pPr indent="-177800" lvl="0" marL="177800" rtl="0" algn="just">
              <a:lnSpc>
                <a:spcPct val="120000"/>
              </a:lnSpc>
              <a:spcBef>
                <a:spcPts val="800"/>
              </a:spcBef>
              <a:spcAft>
                <a:spcPts val="0"/>
              </a:spcAft>
              <a:buClr>
                <a:schemeClr val="dk1"/>
              </a:buClr>
              <a:buSzPct val="116665"/>
              <a:buChar char="●"/>
            </a:pPr>
            <a:r>
              <a:rPr lang="en"/>
              <a:t>Piezoelectric transducers can </a:t>
            </a:r>
            <a:r>
              <a:rPr lang="en">
                <a:solidFill>
                  <a:srgbClr val="FF0000"/>
                </a:solidFill>
              </a:rPr>
              <a:t>generate continuous wave ultrasound </a:t>
            </a:r>
            <a:r>
              <a:rPr lang="en"/>
              <a:t>or pulsed ultrasound latter being used in </a:t>
            </a:r>
            <a:r>
              <a:rPr lang="en">
                <a:solidFill>
                  <a:srgbClr val="FF0000"/>
                </a:solidFill>
              </a:rPr>
              <a:t>SONAR</a:t>
            </a:r>
            <a:r>
              <a:rPr lang="en"/>
              <a:t> or other similar systems. </a:t>
            </a:r>
            <a:endParaRPr/>
          </a:p>
          <a:p>
            <a:pPr indent="-177800" lvl="0" marL="177800" rtl="0" algn="just">
              <a:lnSpc>
                <a:spcPct val="120000"/>
              </a:lnSpc>
              <a:spcBef>
                <a:spcPts val="800"/>
              </a:spcBef>
              <a:spcAft>
                <a:spcPts val="0"/>
              </a:spcAft>
              <a:buClr>
                <a:schemeClr val="dk1"/>
              </a:buClr>
              <a:buSzPct val="116665"/>
              <a:buChar char="●"/>
            </a:pPr>
            <a:r>
              <a:rPr lang="en"/>
              <a:t>Ultrasonic piezo crystals </a:t>
            </a:r>
            <a:r>
              <a:rPr lang="en">
                <a:solidFill>
                  <a:srgbClr val="FF0000"/>
                </a:solidFill>
              </a:rPr>
              <a:t>operate in the range 0f 0.5-10 MHz</a:t>
            </a:r>
            <a:r>
              <a:rPr lang="en"/>
              <a:t>. </a:t>
            </a:r>
            <a:endParaRPr/>
          </a:p>
          <a:p>
            <a:pPr indent="-177800" lvl="0" marL="177800" rtl="0" algn="just">
              <a:lnSpc>
                <a:spcPct val="120000"/>
              </a:lnSpc>
              <a:spcBef>
                <a:spcPts val="800"/>
              </a:spcBef>
              <a:spcAft>
                <a:spcPts val="0"/>
              </a:spcAft>
              <a:buClr>
                <a:schemeClr val="dk1"/>
              </a:buClr>
              <a:buSzPct val="116665"/>
              <a:buChar char="●"/>
            </a:pPr>
            <a:r>
              <a:rPr lang="en"/>
              <a:t>They are directly attached to the transmitting medium or are separated by a small distance which is filled with coupling materials of suitable acoustic properties. </a:t>
            </a:r>
            <a:endParaRPr/>
          </a:p>
          <a:p>
            <a:pPr indent="-177800" lvl="0" marL="177800" rtl="0" algn="just">
              <a:lnSpc>
                <a:spcPct val="120000"/>
              </a:lnSpc>
              <a:spcBef>
                <a:spcPts val="800"/>
              </a:spcBef>
              <a:spcAft>
                <a:spcPts val="1200"/>
              </a:spcAft>
              <a:buClr>
                <a:schemeClr val="dk1"/>
              </a:buClr>
              <a:buSzPct val="116665"/>
              <a:buChar char="●"/>
            </a:pPr>
            <a:r>
              <a:rPr lang="en"/>
              <a:t>Typical </a:t>
            </a:r>
            <a:r>
              <a:rPr lang="en">
                <a:solidFill>
                  <a:srgbClr val="FF0000"/>
                </a:solidFill>
              </a:rPr>
              <a:t>couplants at low temperatures </a:t>
            </a:r>
            <a:r>
              <a:rPr lang="en"/>
              <a:t>are water, grease, and petrojelly and for higher temperatures special polymer couplants may be used.</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8"/>
          <p:cNvSpPr txBox="1"/>
          <p:nvPr>
            <p:ph type="title"/>
          </p:nvPr>
        </p:nvSpPr>
        <p:spPr>
          <a:xfrm>
            <a:off x="628650" y="273844"/>
            <a:ext cx="7886700" cy="4119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 sz="3300">
                <a:solidFill>
                  <a:srgbClr val="0070C0"/>
                </a:solidFill>
              </a:rPr>
              <a:t>Cont…</a:t>
            </a:r>
            <a:endParaRPr/>
          </a:p>
        </p:txBody>
      </p:sp>
      <p:sp>
        <p:nvSpPr>
          <p:cNvPr id="995" name="Google Shape;995;p168"/>
          <p:cNvSpPr txBox="1"/>
          <p:nvPr>
            <p:ph idx="1" type="body"/>
          </p:nvPr>
        </p:nvSpPr>
        <p:spPr>
          <a:xfrm>
            <a:off x="628650" y="1002323"/>
            <a:ext cx="7886700" cy="3630300"/>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0"/>
              </a:spcAft>
              <a:buClr>
                <a:schemeClr val="dk1"/>
              </a:buClr>
              <a:buSzPts val="1800"/>
              <a:buChar char="●"/>
            </a:pPr>
            <a:r>
              <a:rPr lang="en" sz="1800"/>
              <a:t>For continuous wave operation, the sensor is </a:t>
            </a:r>
            <a:r>
              <a:rPr lang="en" sz="1800">
                <a:solidFill>
                  <a:srgbClr val="FF0000"/>
                </a:solidFill>
              </a:rPr>
              <a:t>energized by a tuned oscillator </a:t>
            </a:r>
            <a:r>
              <a:rPr lang="en" sz="1800"/>
              <a:t>while for pulsed application '</a:t>
            </a:r>
            <a:r>
              <a:rPr lang="en" sz="1800">
                <a:solidFill>
                  <a:srgbClr val="FF0000"/>
                </a:solidFill>
              </a:rPr>
              <a:t>relaxation</a:t>
            </a:r>
            <a:r>
              <a:rPr lang="en" sz="1800"/>
              <a:t>' oscillators are used to charge a capacitor which is discharged across the sensor.</a:t>
            </a:r>
            <a:endParaRPr/>
          </a:p>
          <a:p>
            <a:pPr indent="-177800" lvl="0" marL="177800" rtl="0" algn="just">
              <a:lnSpc>
                <a:spcPct val="90000"/>
              </a:lnSpc>
              <a:spcBef>
                <a:spcPts val="800"/>
              </a:spcBef>
              <a:spcAft>
                <a:spcPts val="1200"/>
              </a:spcAft>
              <a:buClr>
                <a:schemeClr val="dk1"/>
              </a:buClr>
              <a:buSzPts val="1800"/>
              <a:buChar char="●"/>
            </a:pPr>
            <a:r>
              <a:rPr lang="en" sz="1800"/>
              <a:t>Analytical models describing the interactions of electrical and mechanical phenomena in piezoelectric media have been proposed but found to be inadequate for the design of piezoelectric transducers with realistic geometries and parameters of the material.</a:t>
            </a:r>
            <a:endParaRPr sz="18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69"/>
          <p:cNvPicPr preferRelativeResize="0"/>
          <p:nvPr/>
        </p:nvPicPr>
        <p:blipFill rotWithShape="1">
          <a:blip r:embed="rId3">
            <a:alphaModFix/>
          </a:blip>
          <a:srcRect b="0" l="0" r="0" t="0"/>
          <a:stretch/>
        </p:blipFill>
        <p:spPr>
          <a:xfrm>
            <a:off x="731250" y="409000"/>
            <a:ext cx="7919750" cy="430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Parts of an Inductive Sensor</a:t>
            </a:r>
            <a:endParaRPr/>
          </a:p>
        </p:txBody>
      </p:sp>
      <p:sp>
        <p:nvSpPr>
          <p:cNvPr id="163" name="Google Shape;1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Ferromagnetic Core</a:t>
            </a:r>
            <a:endParaRPr/>
          </a:p>
          <a:p>
            <a:pPr indent="-342900" lvl="0" marL="457200" rtl="0" algn="l">
              <a:lnSpc>
                <a:spcPct val="115000"/>
              </a:lnSpc>
              <a:spcBef>
                <a:spcPts val="0"/>
              </a:spcBef>
              <a:spcAft>
                <a:spcPts val="0"/>
              </a:spcAft>
              <a:buSzPts val="1800"/>
              <a:buChar char="●"/>
            </a:pPr>
            <a:r>
              <a:rPr lang="en"/>
              <a:t>Ferromagnetic Armature</a:t>
            </a:r>
            <a:endParaRPr/>
          </a:p>
          <a:p>
            <a:pPr indent="-342900" lvl="0" marL="457200" rtl="0" algn="l">
              <a:lnSpc>
                <a:spcPct val="115000"/>
              </a:lnSpc>
              <a:spcBef>
                <a:spcPts val="0"/>
              </a:spcBef>
              <a:spcAft>
                <a:spcPts val="0"/>
              </a:spcAft>
              <a:buSzPts val="1800"/>
              <a:buChar char="●"/>
            </a:pPr>
            <a:r>
              <a:rPr lang="en"/>
              <a:t>Air Gap</a:t>
            </a:r>
            <a:endParaRPr/>
          </a:p>
        </p:txBody>
      </p:sp>
      <p:pic>
        <p:nvPicPr>
          <p:cNvPr id="164" name="Google Shape;164;p16"/>
          <p:cNvPicPr preferRelativeResize="0"/>
          <p:nvPr/>
        </p:nvPicPr>
        <p:blipFill rotWithShape="1">
          <a:blip r:embed="rId3">
            <a:alphaModFix/>
          </a:blip>
          <a:srcRect b="0" l="6199" r="6722" t="4452"/>
          <a:stretch/>
        </p:blipFill>
        <p:spPr>
          <a:xfrm>
            <a:off x="4311600" y="952050"/>
            <a:ext cx="4217875" cy="39057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170"/>
          <p:cNvPicPr preferRelativeResize="0"/>
          <p:nvPr/>
        </p:nvPicPr>
        <p:blipFill rotWithShape="1">
          <a:blip r:embed="rId3">
            <a:alphaModFix/>
          </a:blip>
          <a:srcRect b="0" l="0" r="0" t="0"/>
          <a:stretch/>
        </p:blipFill>
        <p:spPr>
          <a:xfrm>
            <a:off x="545325" y="532975"/>
            <a:ext cx="8192425" cy="40775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71"/>
          <p:cNvPicPr preferRelativeResize="0"/>
          <p:nvPr/>
        </p:nvPicPr>
        <p:blipFill rotWithShape="1">
          <a:blip r:embed="rId3">
            <a:alphaModFix/>
          </a:blip>
          <a:srcRect b="27103" l="0" r="77811" t="0"/>
          <a:stretch/>
        </p:blipFill>
        <p:spPr>
          <a:xfrm>
            <a:off x="628650" y="333375"/>
            <a:ext cx="2036050" cy="4240000"/>
          </a:xfrm>
          <a:prstGeom prst="rect">
            <a:avLst/>
          </a:prstGeom>
          <a:noFill/>
          <a:ln>
            <a:noFill/>
          </a:ln>
        </p:spPr>
      </p:pic>
      <p:pic>
        <p:nvPicPr>
          <p:cNvPr id="1011" name="Google Shape;1011;p171"/>
          <p:cNvPicPr preferRelativeResize="0"/>
          <p:nvPr/>
        </p:nvPicPr>
        <p:blipFill rotWithShape="1">
          <a:blip r:embed="rId4">
            <a:alphaModFix/>
          </a:blip>
          <a:srcRect b="0" l="0" r="0" t="0"/>
          <a:stretch/>
        </p:blipFill>
        <p:spPr>
          <a:xfrm>
            <a:off x="2985324" y="650325"/>
            <a:ext cx="2762250" cy="1657350"/>
          </a:xfrm>
          <a:prstGeom prst="rect">
            <a:avLst/>
          </a:prstGeom>
          <a:noFill/>
          <a:ln>
            <a:noFill/>
          </a:ln>
        </p:spPr>
      </p:pic>
      <p:pic>
        <p:nvPicPr>
          <p:cNvPr id="1012" name="Google Shape;1012;p171"/>
          <p:cNvPicPr preferRelativeResize="0"/>
          <p:nvPr/>
        </p:nvPicPr>
        <p:blipFill rotWithShape="1">
          <a:blip r:embed="rId5">
            <a:alphaModFix/>
          </a:blip>
          <a:srcRect b="0" l="0" r="0" t="0"/>
          <a:stretch/>
        </p:blipFill>
        <p:spPr>
          <a:xfrm>
            <a:off x="2863000" y="2307675"/>
            <a:ext cx="5688849" cy="21293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2"/>
          <p:cNvSpPr txBox="1"/>
          <p:nvPr>
            <p:ph type="title"/>
          </p:nvPr>
        </p:nvSpPr>
        <p:spPr>
          <a:xfrm>
            <a:off x="628650" y="273844"/>
            <a:ext cx="7886700" cy="349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FF0000"/>
              </a:buClr>
              <a:buSzPct val="100000"/>
              <a:buFont typeface="Calibri"/>
              <a:buNone/>
            </a:pPr>
            <a:r>
              <a:rPr b="1" i="1" lang="en" sz="3000">
                <a:solidFill>
                  <a:srgbClr val="FF0000"/>
                </a:solidFill>
              </a:rPr>
              <a:t>S-9	</a:t>
            </a:r>
            <a:r>
              <a:rPr b="1" lang="en" sz="3000">
                <a:solidFill>
                  <a:srgbClr val="0070C0"/>
                </a:solidFill>
              </a:rPr>
              <a:t>			Calculation of Sensitivity</a:t>
            </a:r>
            <a:endParaRPr/>
          </a:p>
        </p:txBody>
      </p:sp>
      <p:sp>
        <p:nvSpPr>
          <p:cNvPr id="1018" name="Google Shape;1018;p172"/>
          <p:cNvSpPr txBox="1"/>
          <p:nvPr>
            <p:ph idx="1" type="body"/>
          </p:nvPr>
        </p:nvSpPr>
        <p:spPr>
          <a:xfrm>
            <a:off x="628650" y="831273"/>
            <a:ext cx="7886700" cy="3801300"/>
          </a:xfrm>
          <a:prstGeom prst="rect">
            <a:avLst/>
          </a:prstGeom>
          <a:noFill/>
          <a:ln>
            <a:noFill/>
          </a:ln>
        </p:spPr>
        <p:txBody>
          <a:bodyPr anchorCtr="0" anchor="t" bIns="34275" lIns="68575" spcFirstLastPara="1" rIns="68575" wrap="square" tIns="34275">
            <a:noAutofit/>
          </a:bodyPr>
          <a:lstStyle/>
          <a:p>
            <a:pPr indent="-171450" lvl="0" marL="177800" rtl="0" algn="just">
              <a:lnSpc>
                <a:spcPct val="90000"/>
              </a:lnSpc>
              <a:spcBef>
                <a:spcPts val="0"/>
              </a:spcBef>
              <a:spcAft>
                <a:spcPts val="0"/>
              </a:spcAft>
              <a:buClr>
                <a:schemeClr val="dk1"/>
              </a:buClr>
              <a:buSzPts val="2100"/>
              <a:buChar char="●"/>
            </a:pPr>
            <a:r>
              <a:rPr lang="en"/>
              <a:t>Sensitivity is an important parameter to describe the </a:t>
            </a:r>
            <a:r>
              <a:rPr lang="en">
                <a:solidFill>
                  <a:srgbClr val="FF0000"/>
                </a:solidFill>
              </a:rPr>
              <a:t>electro-acoustic transducer energy conversion efficiency</a:t>
            </a:r>
            <a:r>
              <a:rPr lang="en"/>
              <a:t>, and is a key indicator of transducer performance.</a:t>
            </a:r>
            <a:endParaRPr/>
          </a:p>
          <a:p>
            <a:pPr indent="-171450" lvl="0" marL="177800" rtl="0" algn="just">
              <a:lnSpc>
                <a:spcPct val="90000"/>
              </a:lnSpc>
              <a:spcBef>
                <a:spcPts val="800"/>
              </a:spcBef>
              <a:spcAft>
                <a:spcPts val="0"/>
              </a:spcAft>
              <a:buClr>
                <a:schemeClr val="dk1"/>
              </a:buClr>
              <a:buSzPts val="2100"/>
              <a:buChar char="●"/>
            </a:pPr>
            <a:r>
              <a:rPr lang="en"/>
              <a:t>Sensitivity is simply defined as the ratio of an output quantity to an input quantity. </a:t>
            </a:r>
            <a:endParaRPr/>
          </a:p>
          <a:p>
            <a:pPr indent="-171450" lvl="0" marL="177800" rtl="0" algn="just">
              <a:lnSpc>
                <a:spcPct val="90000"/>
              </a:lnSpc>
              <a:spcBef>
                <a:spcPts val="800"/>
              </a:spcBef>
              <a:spcAft>
                <a:spcPts val="0"/>
              </a:spcAft>
              <a:buClr>
                <a:schemeClr val="dk1"/>
              </a:buClr>
              <a:buSzPts val="2100"/>
              <a:buChar char="●"/>
            </a:pPr>
            <a:r>
              <a:rPr lang="en"/>
              <a:t>For an ultrasonic transducer characterized as a two-port network, there are the </a:t>
            </a:r>
            <a:r>
              <a:rPr lang="en">
                <a:solidFill>
                  <a:srgbClr val="FF0000"/>
                </a:solidFill>
              </a:rPr>
              <a:t>mechanical quantities of force and velocity (F, v) </a:t>
            </a:r>
            <a:r>
              <a:rPr lang="en"/>
              <a:t>at the </a:t>
            </a:r>
            <a:r>
              <a:rPr lang="en">
                <a:solidFill>
                  <a:srgbClr val="FF0000"/>
                </a:solidFill>
              </a:rPr>
              <a:t>acoustic port </a:t>
            </a:r>
            <a:r>
              <a:rPr lang="en"/>
              <a:t>and quantities of </a:t>
            </a:r>
            <a:r>
              <a:rPr lang="en">
                <a:solidFill>
                  <a:srgbClr val="FF0000"/>
                </a:solidFill>
              </a:rPr>
              <a:t>voltage and current (V, I) at the electrical port</a:t>
            </a:r>
            <a:r>
              <a:rPr lang="en"/>
              <a:t>. </a:t>
            </a:r>
            <a:endParaRPr/>
          </a:p>
          <a:p>
            <a:pPr indent="-171450" lvl="0" marL="177800" rtl="0" algn="just">
              <a:lnSpc>
                <a:spcPct val="90000"/>
              </a:lnSpc>
              <a:spcBef>
                <a:spcPts val="800"/>
              </a:spcBef>
              <a:spcAft>
                <a:spcPts val="1200"/>
              </a:spcAft>
              <a:buClr>
                <a:schemeClr val="dk1"/>
              </a:buClr>
              <a:buSzPts val="2100"/>
              <a:buChar char="●"/>
            </a:pPr>
            <a:r>
              <a:rPr lang="en"/>
              <a:t>Since an ultrasonic transducer can be used as either a transmitter or a receiver, there are a variety of sensitivities that can be defined from these quantities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3"/>
          <p:cNvSpPr txBox="1"/>
          <p:nvPr>
            <p:ph type="title"/>
          </p:nvPr>
        </p:nvSpPr>
        <p:spPr>
          <a:xfrm>
            <a:off x="628650" y="246135"/>
            <a:ext cx="7886700" cy="4119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 sz="2700">
                <a:solidFill>
                  <a:srgbClr val="0070C0"/>
                </a:solidFill>
              </a:rPr>
              <a:t>Cont…</a:t>
            </a:r>
            <a:endParaRPr/>
          </a:p>
        </p:txBody>
      </p:sp>
      <p:sp>
        <p:nvSpPr>
          <p:cNvPr id="1024" name="Google Shape;1024;p173"/>
          <p:cNvSpPr txBox="1"/>
          <p:nvPr>
            <p:ph idx="1" type="body"/>
          </p:nvPr>
        </p:nvSpPr>
        <p:spPr>
          <a:xfrm>
            <a:off x="346363" y="768927"/>
            <a:ext cx="8548200" cy="38637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The sensitivity is measured  based on reciprocity and pulse-echo methods.</a:t>
            </a:r>
            <a:endParaRPr/>
          </a:p>
          <a:p>
            <a:pPr indent="-171450" lvl="0" marL="177800" rtl="0" algn="just">
              <a:lnSpc>
                <a:spcPct val="90000"/>
              </a:lnSpc>
              <a:spcBef>
                <a:spcPts val="800"/>
              </a:spcBef>
              <a:spcAft>
                <a:spcPts val="0"/>
              </a:spcAft>
              <a:buClr>
                <a:schemeClr val="dk1"/>
              </a:buClr>
              <a:buSzPts val="2100"/>
              <a:buChar char="●"/>
            </a:pPr>
            <a:r>
              <a:rPr lang="en"/>
              <a:t>One transducer always used as receiving. Two another transducers were used sequentially as transmitters. The radiating sensitivities of these transducers were compared with each other.</a:t>
            </a:r>
            <a:endParaRPr/>
          </a:p>
          <a:p>
            <a:pPr indent="-171450" lvl="0" marL="177800" rtl="0" algn="just">
              <a:lnSpc>
                <a:spcPct val="90000"/>
              </a:lnSpc>
              <a:spcBef>
                <a:spcPts val="800"/>
              </a:spcBef>
              <a:spcAft>
                <a:spcPts val="0"/>
              </a:spcAft>
              <a:buClr>
                <a:schemeClr val="dk1"/>
              </a:buClr>
              <a:buSzPts val="2100"/>
              <a:buChar char="●"/>
            </a:pPr>
            <a:r>
              <a:rPr lang="en"/>
              <a:t>The sensitivity in logarithmic units can be written as</a:t>
            </a:r>
            <a:endParaRPr/>
          </a:p>
          <a:p>
            <a:pPr indent="-38100" lvl="0" marL="177800" rtl="0" algn="just">
              <a:lnSpc>
                <a:spcPct val="90000"/>
              </a:lnSpc>
              <a:spcBef>
                <a:spcPts val="800"/>
              </a:spcBef>
              <a:spcAft>
                <a:spcPts val="0"/>
              </a:spcAft>
              <a:buClr>
                <a:schemeClr val="dk1"/>
              </a:buClr>
              <a:buSzPts val="2100"/>
              <a:buNone/>
            </a:pPr>
            <a:r>
              <a:t/>
            </a:r>
            <a:endParaRPr/>
          </a:p>
          <a:p>
            <a:pPr indent="-38100" lvl="0" marL="177800" rtl="0" algn="just">
              <a:lnSpc>
                <a:spcPct val="90000"/>
              </a:lnSpc>
              <a:spcBef>
                <a:spcPts val="800"/>
              </a:spcBef>
              <a:spcAft>
                <a:spcPts val="0"/>
              </a:spcAft>
              <a:buClr>
                <a:schemeClr val="dk1"/>
              </a:buClr>
              <a:buSzPts val="2100"/>
              <a:buNone/>
            </a:pPr>
            <a:r>
              <a:t/>
            </a:r>
            <a:endParaRPr/>
          </a:p>
          <a:p>
            <a:pPr indent="-38100" lvl="0" marL="177800" rtl="0" algn="just">
              <a:lnSpc>
                <a:spcPct val="90000"/>
              </a:lnSpc>
              <a:spcBef>
                <a:spcPts val="800"/>
              </a:spcBef>
              <a:spcAft>
                <a:spcPts val="0"/>
              </a:spcAft>
              <a:buClr>
                <a:schemeClr val="dk1"/>
              </a:buClr>
              <a:buSzPts val="2100"/>
              <a:buNone/>
            </a:pPr>
            <a:r>
              <a:t/>
            </a:r>
            <a:endParaRPr/>
          </a:p>
          <a:p>
            <a:pPr indent="-171450" lvl="0" marL="177800" rtl="0" algn="just">
              <a:lnSpc>
                <a:spcPct val="90000"/>
              </a:lnSpc>
              <a:spcBef>
                <a:spcPts val="800"/>
              </a:spcBef>
              <a:spcAft>
                <a:spcPts val="0"/>
              </a:spcAft>
              <a:buClr>
                <a:schemeClr val="dk1"/>
              </a:buClr>
              <a:buSzPts val="2100"/>
              <a:buChar char="●"/>
            </a:pPr>
            <a:r>
              <a:rPr lang="en"/>
              <a:t>Where, V</a:t>
            </a:r>
            <a:r>
              <a:rPr lang="en" sz="1500"/>
              <a:t>in</a:t>
            </a:r>
            <a:r>
              <a:rPr lang="en"/>
              <a:t> – voltage applied to transmitting transducer</a:t>
            </a:r>
            <a:endParaRPr/>
          </a:p>
          <a:p>
            <a:pPr indent="0" lvl="0" marL="0" rtl="0" algn="just">
              <a:lnSpc>
                <a:spcPct val="90000"/>
              </a:lnSpc>
              <a:spcBef>
                <a:spcPts val="800"/>
              </a:spcBef>
              <a:spcAft>
                <a:spcPts val="0"/>
              </a:spcAft>
              <a:buClr>
                <a:schemeClr val="dk1"/>
              </a:buClr>
              <a:buSzPts val="2100"/>
              <a:buNone/>
            </a:pPr>
            <a:r>
              <a:rPr lang="en"/>
              <a:t>	      V</a:t>
            </a:r>
            <a:r>
              <a:rPr lang="en" sz="1500"/>
              <a:t>out</a:t>
            </a:r>
            <a:r>
              <a:rPr lang="en"/>
              <a:t> – amplitude of voltage recorded at receiving transducer.</a:t>
            </a:r>
            <a:endParaRPr/>
          </a:p>
          <a:p>
            <a:pPr indent="-38100" lvl="0" marL="177800" rtl="0" algn="just">
              <a:lnSpc>
                <a:spcPct val="90000"/>
              </a:lnSpc>
              <a:spcBef>
                <a:spcPts val="800"/>
              </a:spcBef>
              <a:spcAft>
                <a:spcPts val="1200"/>
              </a:spcAft>
              <a:buClr>
                <a:schemeClr val="dk1"/>
              </a:buClr>
              <a:buSzPts val="2100"/>
              <a:buNone/>
            </a:pPr>
            <a:r>
              <a:t/>
            </a:r>
            <a:endParaRPr/>
          </a:p>
        </p:txBody>
      </p:sp>
      <p:pic>
        <p:nvPicPr>
          <p:cNvPr id="1025" name="Google Shape;1025;p173"/>
          <p:cNvPicPr preferRelativeResize="0"/>
          <p:nvPr/>
        </p:nvPicPr>
        <p:blipFill rotWithShape="1">
          <a:blip r:embed="rId3">
            <a:alphaModFix/>
          </a:blip>
          <a:srcRect b="0" l="0" r="0" t="0"/>
          <a:stretch/>
        </p:blipFill>
        <p:spPr>
          <a:xfrm>
            <a:off x="3348003" y="2700824"/>
            <a:ext cx="2145323" cy="901358"/>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74"/>
          <p:cNvSpPr/>
          <p:nvPr/>
        </p:nvSpPr>
        <p:spPr>
          <a:xfrm>
            <a:off x="2171700" y="573786"/>
            <a:ext cx="6377940" cy="969645"/>
          </a:xfrm>
          <a:custGeom>
            <a:rect b="b" l="l" r="r" t="t"/>
            <a:pathLst>
              <a:path extrusionOk="0" h="1292860" w="6377940">
                <a:moveTo>
                  <a:pt x="6377940" y="0"/>
                </a:moveTo>
                <a:lnTo>
                  <a:pt x="0" y="0"/>
                </a:lnTo>
                <a:lnTo>
                  <a:pt x="0" y="1292352"/>
                </a:lnTo>
                <a:lnTo>
                  <a:pt x="6377940" y="1292352"/>
                </a:lnTo>
                <a:lnTo>
                  <a:pt x="637794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1" name="Google Shape;1031;p174"/>
          <p:cNvSpPr txBox="1"/>
          <p:nvPr>
            <p:ph type="title"/>
          </p:nvPr>
        </p:nvSpPr>
        <p:spPr>
          <a:xfrm>
            <a:off x="395525" y="494207"/>
            <a:ext cx="2750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Microphone</a:t>
            </a:r>
            <a:endParaRPr/>
          </a:p>
        </p:txBody>
      </p:sp>
      <p:sp>
        <p:nvSpPr>
          <p:cNvPr id="1032" name="Google Shape;1032;p174"/>
          <p:cNvSpPr txBox="1"/>
          <p:nvPr/>
        </p:nvSpPr>
        <p:spPr>
          <a:xfrm>
            <a:off x="673100" y="1063526"/>
            <a:ext cx="7801500" cy="3789300"/>
          </a:xfrm>
          <a:prstGeom prst="rect">
            <a:avLst/>
          </a:prstGeom>
          <a:noFill/>
          <a:ln>
            <a:noFill/>
          </a:ln>
        </p:spPr>
        <p:txBody>
          <a:bodyPr anchorCtr="0" anchor="t" bIns="0" lIns="0" spcFirstLastPara="1" rIns="0" wrap="square" tIns="105400">
            <a:spAutoFit/>
          </a:bodyPr>
          <a:lstStyle/>
          <a:p>
            <a:pPr indent="-229234" lvl="0" marL="2413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Microphone is a type of acoustic transducer or sensor.</a:t>
            </a:r>
            <a:endParaRPr b="0" i="0" sz="2200" u="none" cap="none" strike="noStrike">
              <a:solidFill>
                <a:schemeClr val="dk1"/>
              </a:solidFill>
              <a:latin typeface="Arial"/>
              <a:ea typeface="Arial"/>
              <a:cs typeface="Arial"/>
              <a:sym typeface="Arial"/>
            </a:endParaRPr>
          </a:p>
          <a:p>
            <a:pPr indent="-229234" lvl="0" marL="241300" marR="8890" rtl="0" algn="l">
              <a:lnSpc>
                <a:spcPct val="108181"/>
              </a:lnSpc>
              <a:spcBef>
                <a:spcPts val="10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A	</a:t>
            </a:r>
            <a:r>
              <a:rPr b="1" i="0" lang="en" sz="2200" u="none" cap="none" strike="noStrike">
                <a:solidFill>
                  <a:schemeClr val="dk1"/>
                </a:solidFill>
                <a:latin typeface="Arial"/>
                <a:ea typeface="Arial"/>
                <a:cs typeface="Arial"/>
                <a:sym typeface="Arial"/>
              </a:rPr>
              <a:t>microphone</a:t>
            </a:r>
            <a:r>
              <a:rPr b="0" i="0" lang="en" sz="2200" u="none" cap="none" strike="noStrike">
                <a:solidFill>
                  <a:schemeClr val="dk1"/>
                </a:solidFill>
                <a:latin typeface="Arial"/>
                <a:ea typeface="Arial"/>
                <a:cs typeface="Arial"/>
                <a:sym typeface="Arial"/>
              </a:rPr>
              <a:t>,	is	an	acoustic-to-electrical	transducer  or sensor that converts sound in air into an electrical signal.</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60"/>
              </a:spcBef>
              <a:spcAft>
                <a:spcPts val="0"/>
              </a:spcAft>
              <a:buClr>
                <a:schemeClr val="dk1"/>
              </a:buClr>
              <a:buSzPts val="2900"/>
              <a:buFont typeface="Arial"/>
              <a:buNone/>
            </a:pPr>
            <a:r>
              <a:t/>
            </a:r>
            <a:endParaRPr b="0" i="0" sz="29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2200"/>
              <a:buFont typeface="Arial"/>
              <a:buNone/>
            </a:pPr>
            <a:r>
              <a:rPr b="1" i="0" lang="en" sz="2200" u="sng" cap="none" strike="noStrike">
                <a:solidFill>
                  <a:schemeClr val="dk1"/>
                </a:solidFill>
                <a:latin typeface="Arial"/>
                <a:ea typeface="Arial"/>
                <a:cs typeface="Arial"/>
                <a:sym typeface="Arial"/>
              </a:rPr>
              <a:t>Microphone Frequency Response:</a:t>
            </a:r>
            <a:endParaRPr b="0" i="0" sz="2200" u="none" cap="none" strike="noStrike">
              <a:solidFill>
                <a:schemeClr val="dk1"/>
              </a:solidFill>
              <a:latin typeface="Arial"/>
              <a:ea typeface="Arial"/>
              <a:cs typeface="Arial"/>
              <a:sym typeface="Arial"/>
            </a:endParaRPr>
          </a:p>
          <a:p>
            <a:pPr indent="-229234" lvl="0" marL="241300" marR="0" rtl="0" algn="l">
              <a:lnSpc>
                <a:spcPct val="114090"/>
              </a:lnSpc>
              <a:spcBef>
                <a:spcPts val="60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A microphone ability to hear tones (high and low) across the</a:t>
            </a:r>
            <a:endParaRPr b="0" i="0" sz="2200" u="none" cap="none" strike="noStrike">
              <a:solidFill>
                <a:schemeClr val="dk1"/>
              </a:solidFill>
              <a:latin typeface="Arial"/>
              <a:ea typeface="Arial"/>
              <a:cs typeface="Arial"/>
              <a:sym typeface="Arial"/>
            </a:endParaRPr>
          </a:p>
          <a:p>
            <a:pPr indent="0" lvl="0" marL="241300" marR="0" rtl="0" algn="l">
              <a:lnSpc>
                <a:spcPct val="114090"/>
              </a:lnSpc>
              <a:spcBef>
                <a:spcPts val="0"/>
              </a:spcBef>
              <a:spcAft>
                <a:spcPts val="0"/>
              </a:spcAft>
              <a:buClr>
                <a:srgbClr val="000000"/>
              </a:buClr>
              <a:buSzPts val="2200"/>
              <a:buFont typeface="Arial"/>
              <a:buNone/>
            </a:pPr>
            <a:r>
              <a:rPr b="0" i="0" lang="en" sz="2200" u="none" cap="none" strike="noStrike">
                <a:solidFill>
                  <a:schemeClr val="dk1"/>
                </a:solidFill>
                <a:latin typeface="Arial"/>
                <a:ea typeface="Arial"/>
                <a:cs typeface="Arial"/>
                <a:sym typeface="Arial"/>
              </a:rPr>
              <a:t>audible spectrum.</a:t>
            </a:r>
            <a:endParaRPr b="0" i="0" sz="2200" u="none" cap="none" strike="noStrike">
              <a:solidFill>
                <a:schemeClr val="dk1"/>
              </a:solidFill>
              <a:latin typeface="Arial"/>
              <a:ea typeface="Arial"/>
              <a:cs typeface="Arial"/>
              <a:sym typeface="Arial"/>
            </a:endParaRPr>
          </a:p>
          <a:p>
            <a:pPr indent="-229234" lvl="0" marL="241300" marR="5080" rtl="0" algn="l">
              <a:lnSpc>
                <a:spcPct val="108181"/>
              </a:lnSpc>
              <a:spcBef>
                <a:spcPts val="10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The human ear can hear the range of 20Hz </a:t>
            </a:r>
            <a:r>
              <a:rPr b="0" i="0" lang="en" sz="1800" u="none" cap="none" strike="noStrike">
                <a:solidFill>
                  <a:schemeClr val="dk1"/>
                </a:solidFill>
                <a:latin typeface="Arial"/>
                <a:ea typeface="Arial"/>
                <a:cs typeface="Arial"/>
                <a:sym typeface="Arial"/>
              </a:rPr>
              <a:t>(low bass notes) </a:t>
            </a:r>
            <a:r>
              <a:rPr b="0" i="0" lang="en" sz="2200" u="none" cap="none" strike="noStrike">
                <a:solidFill>
                  <a:schemeClr val="dk1"/>
                </a:solidFill>
                <a:latin typeface="Arial"/>
                <a:ea typeface="Arial"/>
                <a:cs typeface="Arial"/>
                <a:sym typeface="Arial"/>
              </a:rPr>
              <a:t>to  20,000Hz </a:t>
            </a:r>
            <a:r>
              <a:rPr b="0" i="0" lang="en" sz="1800" u="none" cap="none" strike="noStrike">
                <a:solidFill>
                  <a:schemeClr val="dk1"/>
                </a:solidFill>
                <a:latin typeface="Arial"/>
                <a:ea typeface="Arial"/>
                <a:cs typeface="Arial"/>
                <a:sym typeface="Arial"/>
              </a:rPr>
              <a:t>(high notes)</a:t>
            </a:r>
            <a:r>
              <a:rPr b="0" i="0" lang="en" sz="2200" u="none" cap="none" strike="noStrike">
                <a:solidFill>
                  <a:schemeClr val="dk1"/>
                </a:solidFill>
                <a:latin typeface="Arial"/>
                <a:ea typeface="Arial"/>
                <a:cs typeface="Arial"/>
                <a:sym typeface="Arial"/>
              </a:rPr>
              <a:t>.</a:t>
            </a:r>
            <a:endParaRPr b="0" i="0" sz="2200" u="none" cap="none" strike="noStrike">
              <a:solidFill>
                <a:schemeClr val="dk1"/>
              </a:solidFill>
              <a:latin typeface="Arial"/>
              <a:ea typeface="Arial"/>
              <a:cs typeface="Arial"/>
              <a:sym typeface="Arial"/>
            </a:endParaRPr>
          </a:p>
        </p:txBody>
      </p:sp>
      <p:sp>
        <p:nvSpPr>
          <p:cNvPr id="1033" name="Google Shape;1033;p174"/>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2</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nvSpPr>
        <p:spPr>
          <a:xfrm>
            <a:off x="961400" y="962350"/>
            <a:ext cx="7318800" cy="2083200"/>
          </a:xfrm>
          <a:prstGeom prst="rect">
            <a:avLst/>
          </a:prstGeom>
          <a:noFill/>
          <a:ln>
            <a:noFill/>
          </a:ln>
        </p:spPr>
        <p:txBody>
          <a:bodyPr anchorCtr="0" anchor="t" bIns="0" lIns="0" spcFirstLastPara="1" rIns="0" wrap="square" tIns="105400">
            <a:spAutoFit/>
          </a:bodyPr>
          <a:lstStyle/>
          <a:p>
            <a:pPr indent="-229233" lvl="0" marL="241300" rtl="0" algn="l">
              <a:spcBef>
                <a:spcPts val="0"/>
              </a:spcBef>
              <a:spcAft>
                <a:spcPts val="0"/>
              </a:spcAft>
              <a:buClr>
                <a:schemeClr val="dk1"/>
              </a:buClr>
              <a:buSzPts val="2200"/>
              <a:buChar char="•"/>
            </a:pPr>
            <a:r>
              <a:rPr lang="en" sz="2200">
                <a:solidFill>
                  <a:schemeClr val="dk1"/>
                </a:solidFill>
              </a:rPr>
              <a:t>The three main types of microphones (according to their</a:t>
            </a:r>
            <a:endParaRPr sz="2200">
              <a:solidFill>
                <a:schemeClr val="dk1"/>
              </a:solidFill>
            </a:endParaRPr>
          </a:p>
          <a:p>
            <a:pPr indent="0" lvl="0" marL="241300" marR="0" rtl="0" algn="l">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rial"/>
                <a:ea typeface="Arial"/>
                <a:cs typeface="Arial"/>
                <a:sym typeface="Arial"/>
              </a:rPr>
              <a:t>principles of operation) are:</a:t>
            </a:r>
            <a:endParaRPr b="0" i="0" sz="2200" u="none" cap="none" strike="noStrike">
              <a:solidFill>
                <a:schemeClr val="dk1"/>
              </a:solidFill>
              <a:latin typeface="Arial"/>
              <a:ea typeface="Arial"/>
              <a:cs typeface="Arial"/>
              <a:sym typeface="Arial"/>
            </a:endParaRPr>
          </a:p>
          <a:p>
            <a:pPr indent="-457833" lvl="0" marL="469900" marR="0" rtl="0" algn="l">
              <a:lnSpc>
                <a:spcPct val="100000"/>
              </a:lnSpc>
              <a:spcBef>
                <a:spcPts val="735"/>
              </a:spcBef>
              <a:spcAft>
                <a:spcPts val="0"/>
              </a:spcAft>
              <a:buClr>
                <a:schemeClr val="dk1"/>
              </a:buClr>
              <a:buSzPts val="2200"/>
              <a:buFont typeface="Arial"/>
              <a:buAutoNum type="arabicPeriod"/>
            </a:pPr>
            <a:r>
              <a:rPr b="0" i="0" lang="en" sz="2200" u="none" cap="none" strike="noStrike">
                <a:solidFill>
                  <a:schemeClr val="dk1"/>
                </a:solidFill>
                <a:latin typeface="Arial"/>
                <a:ea typeface="Arial"/>
                <a:cs typeface="Arial"/>
                <a:sym typeface="Arial"/>
              </a:rPr>
              <a:t>Dynamic Microphone (Moving Coil Microphone)</a:t>
            </a:r>
            <a:endParaRPr b="0" i="0" sz="2200" u="none" cap="none" strike="noStrike">
              <a:solidFill>
                <a:schemeClr val="dk1"/>
              </a:solidFill>
              <a:latin typeface="Arial"/>
              <a:ea typeface="Arial"/>
              <a:cs typeface="Arial"/>
              <a:sym typeface="Arial"/>
            </a:endParaRPr>
          </a:p>
          <a:p>
            <a:pPr indent="-457833" lvl="0" marL="469900" marR="0" rtl="0" algn="l">
              <a:lnSpc>
                <a:spcPct val="100000"/>
              </a:lnSpc>
              <a:spcBef>
                <a:spcPts val="740"/>
              </a:spcBef>
              <a:spcAft>
                <a:spcPts val="0"/>
              </a:spcAft>
              <a:buClr>
                <a:schemeClr val="dk1"/>
              </a:buClr>
              <a:buSzPts val="2200"/>
              <a:buFont typeface="Arial"/>
              <a:buAutoNum type="arabicPeriod"/>
            </a:pPr>
            <a:r>
              <a:rPr b="0" i="0" lang="en" sz="2200" u="none" cap="none" strike="noStrike">
                <a:solidFill>
                  <a:schemeClr val="dk1"/>
                </a:solidFill>
                <a:latin typeface="Arial"/>
                <a:ea typeface="Arial"/>
                <a:cs typeface="Arial"/>
                <a:sym typeface="Arial"/>
              </a:rPr>
              <a:t>Condenser Microphone (Capacitor Microphone)</a:t>
            </a:r>
            <a:endParaRPr b="0" i="0" sz="2200" u="none" cap="none" strike="noStrike">
              <a:solidFill>
                <a:schemeClr val="dk1"/>
              </a:solidFill>
              <a:latin typeface="Arial"/>
              <a:ea typeface="Arial"/>
              <a:cs typeface="Arial"/>
              <a:sym typeface="Arial"/>
            </a:endParaRPr>
          </a:p>
          <a:p>
            <a:pPr indent="-457833" lvl="0" marL="469900" marR="0" rtl="0" algn="l">
              <a:lnSpc>
                <a:spcPct val="100000"/>
              </a:lnSpc>
              <a:spcBef>
                <a:spcPts val="735"/>
              </a:spcBef>
              <a:spcAft>
                <a:spcPts val="0"/>
              </a:spcAft>
              <a:buClr>
                <a:schemeClr val="dk1"/>
              </a:buClr>
              <a:buSzPts val="2200"/>
              <a:buFont typeface="Arial"/>
              <a:buAutoNum type="arabicPeriod"/>
            </a:pPr>
            <a:r>
              <a:rPr b="0" i="0" lang="en" sz="2200" u="none" cap="none" strike="noStrike">
                <a:solidFill>
                  <a:schemeClr val="dk1"/>
                </a:solidFill>
                <a:latin typeface="Arial"/>
                <a:ea typeface="Arial"/>
                <a:cs typeface="Arial"/>
                <a:sym typeface="Arial"/>
              </a:rPr>
              <a:t>Ribbon Microphone</a:t>
            </a:r>
            <a:endParaRPr b="0" i="0" sz="2200" u="none" cap="none" strike="noStrike">
              <a:solidFill>
                <a:schemeClr val="dk1"/>
              </a:solidFill>
              <a:latin typeface="Arial"/>
              <a:ea typeface="Arial"/>
              <a:cs typeface="Arial"/>
              <a:sym typeface="Arial"/>
            </a:endParaRPr>
          </a:p>
        </p:txBody>
      </p:sp>
      <p:sp>
        <p:nvSpPr>
          <p:cNvPr id="1039" name="Google Shape;1039;p175"/>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4</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2523870" y="683132"/>
            <a:ext cx="5948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Overview of a Microphone</a:t>
            </a:r>
            <a:endParaRPr/>
          </a:p>
        </p:txBody>
      </p:sp>
      <p:sp>
        <p:nvSpPr>
          <p:cNvPr id="1045" name="Google Shape;1045;p176"/>
          <p:cNvSpPr txBox="1"/>
          <p:nvPr/>
        </p:nvSpPr>
        <p:spPr>
          <a:xfrm>
            <a:off x="472325" y="1315150"/>
            <a:ext cx="8246400" cy="3683400"/>
          </a:xfrm>
          <a:prstGeom prst="rect">
            <a:avLst/>
          </a:prstGeom>
          <a:noFill/>
          <a:ln>
            <a:noFill/>
          </a:ln>
        </p:spPr>
        <p:txBody>
          <a:bodyPr anchorCtr="0" anchor="t" bIns="0" lIns="0" spcFirstLastPara="1" rIns="0" wrap="square" tIns="53975">
            <a:spAutoFit/>
          </a:bodyPr>
          <a:lstStyle/>
          <a:p>
            <a:pPr indent="-229234" lvl="0" marL="241300" marR="587375" rtl="0" algn="l">
              <a:lnSpc>
                <a:spcPct val="107916"/>
              </a:lnSpc>
              <a:spcBef>
                <a:spcPts val="0"/>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Diaphragm—part of microphone which receives the  vibration from sound waves.</a:t>
            </a:r>
            <a:endParaRPr b="0" i="0" sz="2400" u="none" cap="none" strike="noStrike">
              <a:solidFill>
                <a:schemeClr val="dk1"/>
              </a:solidFill>
              <a:latin typeface="Arial"/>
              <a:ea typeface="Arial"/>
              <a:cs typeface="Arial"/>
              <a:sym typeface="Arial"/>
            </a:endParaRPr>
          </a:p>
          <a:p>
            <a:pPr indent="-229234" lvl="0" marL="241300" marR="563245" rtl="0" algn="l">
              <a:lnSpc>
                <a:spcPct val="107916"/>
              </a:lnSpc>
              <a:spcBef>
                <a:spcPts val="1000"/>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Thickness and material of diaphragm are changed  depending on the sound waves you wish to pick up.</a:t>
            </a:r>
            <a:endParaRPr b="0" i="0" sz="2400" u="none" cap="none" strike="noStrike">
              <a:solidFill>
                <a:schemeClr val="dk1"/>
              </a:solidFill>
              <a:latin typeface="Arial"/>
              <a:ea typeface="Arial"/>
              <a:cs typeface="Arial"/>
              <a:sym typeface="Arial"/>
            </a:endParaRPr>
          </a:p>
          <a:p>
            <a:pPr indent="-340994" lvl="0" marL="354330" marR="0" rtl="0" algn="l">
              <a:lnSpc>
                <a:spcPct val="100000"/>
              </a:lnSpc>
              <a:spcBef>
                <a:spcPts val="515"/>
              </a:spcBef>
              <a:spcAft>
                <a:spcPts val="0"/>
              </a:spcAft>
              <a:buClr>
                <a:schemeClr val="dk1"/>
              </a:buClr>
              <a:buSzPts val="1250"/>
              <a:buFont typeface="Noto Sans Symbols"/>
              <a:buChar char="∙"/>
            </a:pPr>
            <a:r>
              <a:rPr b="0" i="0" lang="en" sz="2800" u="none" cap="none" strike="noStrike">
                <a:solidFill>
                  <a:schemeClr val="dk1"/>
                </a:solidFill>
                <a:latin typeface="Arial"/>
                <a:ea typeface="Arial"/>
                <a:cs typeface="Arial"/>
                <a:sym typeface="Arial"/>
              </a:rPr>
              <a:t>How it works</a:t>
            </a:r>
            <a:endParaRPr b="0" i="0" sz="2800" u="none" cap="none" strike="noStrike">
              <a:solidFill>
                <a:schemeClr val="dk1"/>
              </a:solidFill>
              <a:latin typeface="Arial"/>
              <a:ea typeface="Arial"/>
              <a:cs typeface="Arial"/>
              <a:sym typeface="Arial"/>
            </a:endParaRPr>
          </a:p>
          <a:p>
            <a:pPr indent="-568960" lvl="1" marL="1495425" marR="5080" rtl="0" algn="just">
              <a:lnSpc>
                <a:spcPct val="90000"/>
              </a:lnSpc>
              <a:spcBef>
                <a:spcPts val="615"/>
              </a:spcBef>
              <a:spcAft>
                <a:spcPts val="0"/>
              </a:spcAft>
              <a:buClr>
                <a:schemeClr val="dk1"/>
              </a:buClr>
              <a:buSzPts val="1050"/>
              <a:buFont typeface="Noto Sans Symbols"/>
              <a:buChar char="∙"/>
            </a:pPr>
            <a:r>
              <a:rPr b="0" i="0" lang="en" sz="2400" u="none" cap="none" strike="noStrike">
                <a:solidFill>
                  <a:schemeClr val="dk1"/>
                </a:solidFill>
                <a:latin typeface="Arial"/>
                <a:ea typeface="Arial"/>
                <a:cs typeface="Arial"/>
                <a:sym typeface="Arial"/>
              </a:rPr>
              <a:t>Electrical circuit is used to change these  detected vibrations into an electrical signal  that “images” the sound with an output  voltage or current.</a:t>
            </a:r>
            <a:endParaRPr b="0" i="0" sz="2400" u="none" cap="none" strike="noStrike">
              <a:solidFill>
                <a:schemeClr val="dk1"/>
              </a:solidFill>
              <a:latin typeface="Arial"/>
              <a:ea typeface="Arial"/>
              <a:cs typeface="Arial"/>
              <a:sym typeface="Arial"/>
            </a:endParaRPr>
          </a:p>
        </p:txBody>
      </p:sp>
      <p:sp>
        <p:nvSpPr>
          <p:cNvPr id="1046" name="Google Shape;1046;p176"/>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6</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2303526" y="683132"/>
            <a:ext cx="6169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Carbon Button Microphone</a:t>
            </a:r>
            <a:endParaRPr/>
          </a:p>
        </p:txBody>
      </p:sp>
      <p:sp>
        <p:nvSpPr>
          <p:cNvPr id="1052" name="Google Shape;1052;p177"/>
          <p:cNvSpPr txBox="1"/>
          <p:nvPr/>
        </p:nvSpPr>
        <p:spPr>
          <a:xfrm>
            <a:off x="673100" y="1232175"/>
            <a:ext cx="3880500" cy="3593400"/>
          </a:xfrm>
          <a:prstGeom prst="rect">
            <a:avLst/>
          </a:prstGeom>
          <a:noFill/>
          <a:ln>
            <a:noFill/>
          </a:ln>
        </p:spPr>
        <p:txBody>
          <a:bodyPr anchorCtr="0" anchor="t" bIns="0" lIns="0" spcFirstLastPara="1" rIns="0" wrap="square" tIns="83800">
            <a:spAutoFit/>
          </a:bodyPr>
          <a:lstStyle/>
          <a:p>
            <a:pPr indent="-229234" lvl="0" marL="241300" marR="549910" rtl="0" algn="l">
              <a:lnSpc>
                <a:spcPct val="95833"/>
              </a:lnSpc>
              <a:spcBef>
                <a:spcPts val="0"/>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Diaphragm: Thin Metal  Plate</a:t>
            </a:r>
            <a:endParaRPr b="0" i="0" sz="2400" u="none" cap="none" strike="noStrike">
              <a:solidFill>
                <a:schemeClr val="dk1"/>
              </a:solidFill>
              <a:latin typeface="Arial"/>
              <a:ea typeface="Arial"/>
              <a:cs typeface="Arial"/>
              <a:sym typeface="Arial"/>
            </a:endParaRPr>
          </a:p>
          <a:p>
            <a:pPr indent="-229234" lvl="0" marL="241300" marR="121920" rtl="0" algn="l">
              <a:lnSpc>
                <a:spcPct val="96250"/>
              </a:lnSpc>
              <a:spcBef>
                <a:spcPts val="994"/>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The diaphragm is  connected to a button full  of carbon granules.</a:t>
            </a:r>
            <a:endParaRPr b="0" i="0" sz="2400" u="none" cap="none" strike="noStrike">
              <a:solidFill>
                <a:schemeClr val="dk1"/>
              </a:solidFill>
              <a:latin typeface="Arial"/>
              <a:ea typeface="Arial"/>
              <a:cs typeface="Arial"/>
              <a:sym typeface="Arial"/>
            </a:endParaRPr>
          </a:p>
          <a:p>
            <a:pPr indent="-229234" lvl="0" marL="241300" marR="5080" rtl="0" algn="l">
              <a:lnSpc>
                <a:spcPct val="80000"/>
              </a:lnSpc>
              <a:spcBef>
                <a:spcPts val="1005"/>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Sound pressure changes  the resistance through the  button by compressing/  decompressing the carbon  by pushing the diaphragm.</a:t>
            </a:r>
            <a:endParaRPr b="0" i="0" sz="2400" u="none" cap="none" strike="noStrike">
              <a:solidFill>
                <a:schemeClr val="dk1"/>
              </a:solidFill>
              <a:latin typeface="Arial"/>
              <a:ea typeface="Arial"/>
              <a:cs typeface="Arial"/>
              <a:sym typeface="Arial"/>
            </a:endParaRPr>
          </a:p>
        </p:txBody>
      </p:sp>
      <p:pic>
        <p:nvPicPr>
          <p:cNvPr id="1053" name="Google Shape;1053;p177"/>
          <p:cNvPicPr preferRelativeResize="0"/>
          <p:nvPr/>
        </p:nvPicPr>
        <p:blipFill rotWithShape="1">
          <a:blip r:embed="rId3">
            <a:alphaModFix/>
          </a:blip>
          <a:srcRect b="0" l="0" r="0" t="0"/>
          <a:stretch/>
        </p:blipFill>
        <p:spPr>
          <a:xfrm>
            <a:off x="5145544" y="1639504"/>
            <a:ext cx="2575527" cy="2891305"/>
          </a:xfrm>
          <a:prstGeom prst="rect">
            <a:avLst/>
          </a:prstGeom>
          <a:noFill/>
          <a:ln>
            <a:noFill/>
          </a:ln>
        </p:spPr>
      </p:pic>
      <p:sp>
        <p:nvSpPr>
          <p:cNvPr id="1054" name="Google Shape;1054;p177"/>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7</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8"/>
          <p:cNvSpPr txBox="1"/>
          <p:nvPr>
            <p:ph type="title"/>
          </p:nvPr>
        </p:nvSpPr>
        <p:spPr>
          <a:xfrm>
            <a:off x="3424554" y="683132"/>
            <a:ext cx="5049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Dynamic Microphones</a:t>
            </a:r>
            <a:endParaRPr/>
          </a:p>
        </p:txBody>
      </p:sp>
      <p:sp>
        <p:nvSpPr>
          <p:cNvPr id="1060" name="Google Shape;1060;p178"/>
          <p:cNvSpPr txBox="1"/>
          <p:nvPr/>
        </p:nvSpPr>
        <p:spPr>
          <a:xfrm>
            <a:off x="672750" y="1311020"/>
            <a:ext cx="7798500" cy="1738800"/>
          </a:xfrm>
          <a:prstGeom prst="rect">
            <a:avLst/>
          </a:prstGeom>
          <a:noFill/>
          <a:ln>
            <a:noFill/>
          </a:ln>
        </p:spPr>
        <p:txBody>
          <a:bodyPr anchorCtr="0" anchor="t" bIns="0" lIns="0" spcFirstLastPara="1" rIns="0" wrap="square" tIns="105400">
            <a:spAutoFit/>
          </a:bodyPr>
          <a:lstStyle/>
          <a:p>
            <a:pPr indent="-229234" lvl="0" marL="2413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Diaphragm: Plastic</a:t>
            </a:r>
            <a:endParaRPr b="0" i="0" sz="2200" u="none" cap="none" strike="noStrike">
              <a:solidFill>
                <a:schemeClr val="dk1"/>
              </a:solidFill>
              <a:latin typeface="Arial"/>
              <a:ea typeface="Arial"/>
              <a:cs typeface="Arial"/>
              <a:sym typeface="Arial"/>
            </a:endParaRPr>
          </a:p>
          <a:p>
            <a:pPr indent="-229234" lvl="0" marL="241300" marR="5080" rtl="0" algn="l">
              <a:lnSpc>
                <a:spcPct val="108181"/>
              </a:lnSpc>
              <a:spcBef>
                <a:spcPts val="10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Dynamic mic consist of a diaphragm suspended in front of a  magnet to which a coil of wire is attached.</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0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The coil sits in the gaps of the magnet. Vibrations of the</a:t>
            </a:r>
            <a:endParaRPr b="0" i="0" sz="2200" u="none" cap="none" strike="noStrike">
              <a:solidFill>
                <a:schemeClr val="dk1"/>
              </a:solidFill>
              <a:latin typeface="Arial"/>
              <a:ea typeface="Arial"/>
              <a:cs typeface="Arial"/>
              <a:sym typeface="Arial"/>
            </a:endParaRPr>
          </a:p>
        </p:txBody>
      </p:sp>
      <p:sp>
        <p:nvSpPr>
          <p:cNvPr id="1061" name="Google Shape;1061;p178"/>
          <p:cNvSpPr txBox="1"/>
          <p:nvPr/>
        </p:nvSpPr>
        <p:spPr>
          <a:xfrm>
            <a:off x="901654" y="3049827"/>
            <a:ext cx="7340700" cy="35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rial"/>
                <a:ea typeface="Arial"/>
                <a:cs typeface="Arial"/>
                <a:sym typeface="Arial"/>
              </a:rPr>
              <a:t>diaphragm make the coil move in the gap causing an AC to</a:t>
            </a:r>
            <a:endParaRPr b="0" i="0" sz="2200" u="none" cap="none" strike="noStrike">
              <a:solidFill>
                <a:schemeClr val="dk1"/>
              </a:solidFill>
              <a:latin typeface="Arial"/>
              <a:ea typeface="Arial"/>
              <a:cs typeface="Arial"/>
              <a:sym typeface="Arial"/>
            </a:endParaRPr>
          </a:p>
        </p:txBody>
      </p:sp>
      <p:sp>
        <p:nvSpPr>
          <p:cNvPr id="1062" name="Google Shape;1062;p178"/>
          <p:cNvSpPr txBox="1"/>
          <p:nvPr/>
        </p:nvSpPr>
        <p:spPr>
          <a:xfrm>
            <a:off x="752350" y="3400525"/>
            <a:ext cx="8022600" cy="1744500"/>
          </a:xfrm>
          <a:prstGeom prst="rect">
            <a:avLst/>
          </a:prstGeom>
          <a:noFill/>
          <a:ln>
            <a:noFill/>
          </a:ln>
        </p:spPr>
        <p:txBody>
          <a:bodyPr anchorCtr="0" anchor="t" bIns="0" lIns="0" spcFirstLastPara="1" rIns="0" wrap="square" tIns="105400">
            <a:spAutoFit/>
          </a:bodyPr>
          <a:lstStyle/>
          <a:p>
            <a:pPr indent="0" lvl="0" marL="241300" marR="0" rtl="0" algn="l">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rial"/>
                <a:ea typeface="Arial"/>
                <a:cs typeface="Arial"/>
                <a:sym typeface="Arial"/>
              </a:rPr>
              <a:t>flow</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Durable design and versatile use.</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A reverse of a loudspeaker.</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4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No need of power.</a:t>
            </a:r>
            <a:endParaRPr b="0" i="0" sz="2200" u="none" cap="none" strike="noStrike">
              <a:solidFill>
                <a:schemeClr val="dk1"/>
              </a:solidFill>
              <a:latin typeface="Arial"/>
              <a:ea typeface="Arial"/>
              <a:cs typeface="Arial"/>
              <a:sym typeface="Arial"/>
            </a:endParaRPr>
          </a:p>
        </p:txBody>
      </p:sp>
      <p:sp>
        <p:nvSpPr>
          <p:cNvPr id="1063" name="Google Shape;1063;p178"/>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8</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79"/>
          <p:cNvPicPr preferRelativeResize="0"/>
          <p:nvPr/>
        </p:nvPicPr>
        <p:blipFill rotWithShape="1">
          <a:blip r:embed="rId3">
            <a:alphaModFix/>
          </a:blip>
          <a:srcRect b="0" l="0" r="0" t="0"/>
          <a:stretch/>
        </p:blipFill>
        <p:spPr>
          <a:xfrm>
            <a:off x="226785" y="1736223"/>
            <a:ext cx="3588406" cy="2949070"/>
          </a:xfrm>
          <a:prstGeom prst="rect">
            <a:avLst/>
          </a:prstGeom>
          <a:noFill/>
          <a:ln>
            <a:noFill/>
          </a:ln>
        </p:spPr>
      </p:pic>
      <p:pic>
        <p:nvPicPr>
          <p:cNvPr id="1069" name="Google Shape;1069;p179"/>
          <p:cNvPicPr preferRelativeResize="0"/>
          <p:nvPr/>
        </p:nvPicPr>
        <p:blipFill rotWithShape="1">
          <a:blip r:embed="rId4">
            <a:alphaModFix/>
          </a:blip>
          <a:srcRect b="0" l="0" r="0" t="0"/>
          <a:stretch/>
        </p:blipFill>
        <p:spPr>
          <a:xfrm>
            <a:off x="5718047" y="1679066"/>
            <a:ext cx="2184431" cy="2981454"/>
          </a:xfrm>
          <a:prstGeom prst="rect">
            <a:avLst/>
          </a:prstGeom>
          <a:noFill/>
          <a:ln>
            <a:noFill/>
          </a:ln>
        </p:spPr>
      </p:pic>
      <p:sp>
        <p:nvSpPr>
          <p:cNvPr id="1070" name="Google Shape;1070;p179"/>
          <p:cNvSpPr/>
          <p:nvPr/>
        </p:nvSpPr>
        <p:spPr>
          <a:xfrm>
            <a:off x="5221223" y="1588770"/>
            <a:ext cx="53339" cy="3420428"/>
          </a:xfrm>
          <a:custGeom>
            <a:rect b="b" l="l" r="r" t="t"/>
            <a:pathLst>
              <a:path extrusionOk="0" h="4560570" w="53339">
                <a:moveTo>
                  <a:pt x="0" y="0"/>
                </a:moveTo>
                <a:lnTo>
                  <a:pt x="52959" y="456040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p179"/>
          <p:cNvSpPr txBox="1"/>
          <p:nvPr/>
        </p:nvSpPr>
        <p:spPr>
          <a:xfrm>
            <a:off x="6471665" y="4701006"/>
            <a:ext cx="13113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Loudspeaker</a:t>
            </a:r>
            <a:endParaRPr b="0" i="0" sz="1800" u="none" cap="none" strike="noStrike">
              <a:solidFill>
                <a:schemeClr val="dk1"/>
              </a:solidFill>
              <a:latin typeface="Arial"/>
              <a:ea typeface="Arial"/>
              <a:cs typeface="Arial"/>
              <a:sym typeface="Arial"/>
            </a:endParaRPr>
          </a:p>
        </p:txBody>
      </p:sp>
      <p:sp>
        <p:nvSpPr>
          <p:cNvPr id="1072" name="Google Shape;1072;p179"/>
          <p:cNvSpPr txBox="1"/>
          <p:nvPr/>
        </p:nvSpPr>
        <p:spPr>
          <a:xfrm>
            <a:off x="8374506" y="318992"/>
            <a:ext cx="978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9</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Reluctance</a:t>
            </a:r>
            <a:endParaRPr/>
          </a:p>
        </p:txBody>
      </p:sp>
      <p:pic>
        <p:nvPicPr>
          <p:cNvPr id="170" name="Google Shape;170;p17"/>
          <p:cNvPicPr preferRelativeResize="0"/>
          <p:nvPr/>
        </p:nvPicPr>
        <p:blipFill rotWithShape="1">
          <a:blip r:embed="rId3">
            <a:alphaModFix/>
          </a:blip>
          <a:srcRect b="0" l="8961" r="7752" t="23318"/>
          <a:stretch/>
        </p:blipFill>
        <p:spPr>
          <a:xfrm>
            <a:off x="819475" y="1078275"/>
            <a:ext cx="3939799" cy="3779475"/>
          </a:xfrm>
          <a:prstGeom prst="rect">
            <a:avLst/>
          </a:prstGeom>
          <a:noFill/>
          <a:ln>
            <a:noFill/>
          </a:ln>
        </p:spPr>
      </p:pic>
      <p:pic>
        <p:nvPicPr>
          <p:cNvPr id="171" name="Google Shape;171;p17"/>
          <p:cNvPicPr preferRelativeResize="0"/>
          <p:nvPr/>
        </p:nvPicPr>
        <p:blipFill rotWithShape="1">
          <a:blip r:embed="rId4">
            <a:alphaModFix/>
          </a:blip>
          <a:srcRect b="0" l="6199" r="6722" t="4452"/>
          <a:stretch/>
        </p:blipFill>
        <p:spPr>
          <a:xfrm>
            <a:off x="4858450" y="1127850"/>
            <a:ext cx="3881725" cy="36803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0"/>
          <p:cNvSpPr txBox="1"/>
          <p:nvPr>
            <p:ph type="title"/>
          </p:nvPr>
        </p:nvSpPr>
        <p:spPr>
          <a:xfrm>
            <a:off x="1227000" y="319000"/>
            <a:ext cx="6404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Condenser microphone</a:t>
            </a:r>
            <a:endParaRPr/>
          </a:p>
        </p:txBody>
      </p:sp>
      <p:sp>
        <p:nvSpPr>
          <p:cNvPr id="1078" name="Google Shape;1078;p180"/>
          <p:cNvSpPr txBox="1"/>
          <p:nvPr/>
        </p:nvSpPr>
        <p:spPr>
          <a:xfrm>
            <a:off x="671550" y="1003725"/>
            <a:ext cx="8301600" cy="3746700"/>
          </a:xfrm>
          <a:prstGeom prst="rect">
            <a:avLst/>
          </a:prstGeom>
          <a:noFill/>
          <a:ln>
            <a:noFill/>
          </a:ln>
        </p:spPr>
        <p:txBody>
          <a:bodyPr anchorCtr="0" anchor="t" bIns="0" lIns="0" spcFirstLastPara="1" rIns="0" wrap="square" tIns="109850">
            <a:spAutoFit/>
          </a:bodyPr>
          <a:lstStyle/>
          <a:p>
            <a:pPr indent="-222884" lvl="0" marL="241300" marR="0" rtl="0" algn="l">
              <a:lnSpc>
                <a:spcPct val="100000"/>
              </a:lnSpc>
              <a:spcBef>
                <a:spcPts val="0"/>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Condenser is the British word for capacitor.</a:t>
            </a:r>
            <a:endParaRPr b="0" i="0" sz="1900" u="none" cap="none" strike="noStrike">
              <a:solidFill>
                <a:schemeClr val="dk1"/>
              </a:solidFill>
              <a:latin typeface="Arial"/>
              <a:ea typeface="Arial"/>
              <a:cs typeface="Arial"/>
              <a:sym typeface="Arial"/>
            </a:endParaRPr>
          </a:p>
          <a:p>
            <a:pPr indent="-222884" lvl="0" marL="241300" marR="0" rtl="0" algn="l">
              <a:lnSpc>
                <a:spcPct val="114000"/>
              </a:lnSpc>
              <a:spcBef>
                <a:spcPts val="770"/>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Diaphragm: Thin metal strip suspended next to a charged electric</a:t>
            </a:r>
            <a:endParaRPr b="0" i="0" sz="1900" u="none" cap="none" strike="noStrike">
              <a:solidFill>
                <a:schemeClr val="dk1"/>
              </a:solidFill>
              <a:latin typeface="Arial"/>
              <a:ea typeface="Arial"/>
              <a:cs typeface="Arial"/>
              <a:sym typeface="Arial"/>
            </a:endParaRPr>
          </a:p>
          <a:p>
            <a:pPr indent="0" lvl="0" marL="241300" marR="0" rtl="0" algn="l">
              <a:lnSpc>
                <a:spcPct val="114000"/>
              </a:lnSpc>
              <a:spcBef>
                <a:spcPts val="0"/>
              </a:spcBef>
              <a:spcAft>
                <a:spcPts val="0"/>
              </a:spcAft>
              <a:buClr>
                <a:srgbClr val="000000"/>
              </a:buClr>
              <a:buSzPts val="1900"/>
              <a:buFont typeface="Arial"/>
              <a:buNone/>
            </a:pPr>
            <a:r>
              <a:rPr b="0" i="0" lang="en" sz="1900" u="none" cap="none" strike="noStrike">
                <a:solidFill>
                  <a:schemeClr val="dk1"/>
                </a:solidFill>
                <a:latin typeface="Arial"/>
                <a:ea typeface="Arial"/>
                <a:cs typeface="Arial"/>
                <a:sym typeface="Arial"/>
              </a:rPr>
              <a:t>plate.</a:t>
            </a:r>
            <a:endParaRPr b="0" i="0" sz="1900" u="none" cap="none" strike="noStrike">
              <a:solidFill>
                <a:schemeClr val="dk1"/>
              </a:solidFill>
              <a:latin typeface="Arial"/>
              <a:ea typeface="Arial"/>
              <a:cs typeface="Arial"/>
              <a:sym typeface="Arial"/>
            </a:endParaRPr>
          </a:p>
          <a:p>
            <a:pPr indent="-222884" lvl="0" marL="241300" marR="6350" rtl="0" algn="l">
              <a:lnSpc>
                <a:spcPct val="96000"/>
              </a:lnSpc>
              <a:spcBef>
                <a:spcPts val="1040"/>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In	a	condenser	microphone,	the	diaphragm	is	one	side	of	a  capacitor which moves in reaction to changes in a sound field.</a:t>
            </a:r>
            <a:endParaRPr b="0" i="0" sz="1900" u="none" cap="none" strike="noStrike">
              <a:solidFill>
                <a:schemeClr val="dk1"/>
              </a:solidFill>
              <a:latin typeface="Arial"/>
              <a:ea typeface="Arial"/>
              <a:cs typeface="Arial"/>
              <a:sym typeface="Arial"/>
            </a:endParaRPr>
          </a:p>
          <a:p>
            <a:pPr indent="-222884" lvl="0" marL="241300" marR="5080" rtl="0" algn="just">
              <a:lnSpc>
                <a:spcPct val="80000"/>
              </a:lnSpc>
              <a:spcBef>
                <a:spcPts val="1015"/>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Since the two plates are charged, the motion changes the voltage  between the two plates and these voltage changes induce electron  flow.</a:t>
            </a:r>
            <a:endParaRPr b="0" i="0" sz="1900" u="none" cap="none" strike="noStrike">
              <a:solidFill>
                <a:schemeClr val="dk1"/>
              </a:solidFill>
              <a:latin typeface="Arial"/>
              <a:ea typeface="Arial"/>
              <a:cs typeface="Arial"/>
              <a:sym typeface="Arial"/>
            </a:endParaRPr>
          </a:p>
          <a:p>
            <a:pPr indent="-222884" lvl="0" marL="241300" marR="5080" rtl="0" algn="just">
              <a:lnSpc>
                <a:spcPct val="80000"/>
              </a:lnSpc>
              <a:spcBef>
                <a:spcPts val="1010"/>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Condenser mic’s require some sort of external power source (a  battery or “</a:t>
            </a:r>
            <a:r>
              <a:rPr b="1" i="0" lang="en" sz="1900" u="none" cap="none" strike="noStrike">
                <a:solidFill>
                  <a:schemeClr val="dk1"/>
                </a:solidFill>
                <a:latin typeface="Arial"/>
                <a:ea typeface="Arial"/>
                <a:cs typeface="Arial"/>
                <a:sym typeface="Arial"/>
              </a:rPr>
              <a:t>phantom power</a:t>
            </a:r>
            <a:r>
              <a:rPr b="0" i="0" lang="en" sz="1900" u="none" cap="none" strike="noStrike">
                <a:solidFill>
                  <a:schemeClr val="dk1"/>
                </a:solidFill>
                <a:latin typeface="Arial"/>
                <a:ea typeface="Arial"/>
                <a:cs typeface="Arial"/>
                <a:sym typeface="Arial"/>
              </a:rPr>
              <a:t>”)</a:t>
            </a:r>
            <a:endParaRPr b="0" i="0" sz="1900" u="none" cap="none" strike="noStrike">
              <a:solidFill>
                <a:schemeClr val="dk1"/>
              </a:solidFill>
              <a:latin typeface="Arial"/>
              <a:ea typeface="Arial"/>
              <a:cs typeface="Arial"/>
              <a:sym typeface="Arial"/>
            </a:endParaRPr>
          </a:p>
          <a:p>
            <a:pPr indent="-222884" lvl="0" marL="241300" marR="6350" rtl="0" algn="just">
              <a:lnSpc>
                <a:spcPct val="96000"/>
              </a:lnSpc>
              <a:spcBef>
                <a:spcPts val="980"/>
              </a:spcBef>
              <a:spcAft>
                <a:spcPts val="0"/>
              </a:spcAft>
              <a:buClr>
                <a:schemeClr val="dk1"/>
              </a:buClr>
              <a:buSzPts val="1900"/>
              <a:buFont typeface="Arial"/>
              <a:buChar char="•"/>
            </a:pPr>
            <a:r>
              <a:rPr b="0" i="0" lang="en" sz="1900" u="none" cap="none" strike="noStrike">
                <a:solidFill>
                  <a:schemeClr val="dk1"/>
                </a:solidFill>
                <a:latin typeface="Arial"/>
                <a:ea typeface="Arial"/>
                <a:cs typeface="Arial"/>
                <a:sym typeface="Arial"/>
              </a:rPr>
              <a:t>Because the diaphragm is very light, condenser mic’s can have a  highly detailed response and tend to be much more sensitive than  a dynamic mic</a:t>
            </a:r>
            <a:endParaRPr b="0" i="0" sz="1900" u="none" cap="none" strike="noStrike">
              <a:solidFill>
                <a:schemeClr val="dk1"/>
              </a:solidFill>
              <a:latin typeface="Arial"/>
              <a:ea typeface="Arial"/>
              <a:cs typeface="Arial"/>
              <a:sym typeface="Arial"/>
            </a:endParaRPr>
          </a:p>
        </p:txBody>
      </p:sp>
      <p:sp>
        <p:nvSpPr>
          <p:cNvPr id="1079" name="Google Shape;1079;p180"/>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10</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181"/>
          <p:cNvPicPr preferRelativeResize="0"/>
          <p:nvPr/>
        </p:nvPicPr>
        <p:blipFill rotWithShape="1">
          <a:blip r:embed="rId3">
            <a:alphaModFix/>
          </a:blip>
          <a:srcRect b="0" l="0" r="0" t="0"/>
          <a:stretch/>
        </p:blipFill>
        <p:spPr>
          <a:xfrm>
            <a:off x="149376" y="1563686"/>
            <a:ext cx="6529903" cy="2766665"/>
          </a:xfrm>
          <a:prstGeom prst="rect">
            <a:avLst/>
          </a:prstGeom>
          <a:noFill/>
          <a:ln>
            <a:noFill/>
          </a:ln>
        </p:spPr>
      </p:pic>
      <p:sp>
        <p:nvSpPr>
          <p:cNvPr id="1085" name="Google Shape;1085;p181"/>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11</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2"/>
          <p:cNvSpPr txBox="1"/>
          <p:nvPr>
            <p:ph type="title"/>
          </p:nvPr>
        </p:nvSpPr>
        <p:spPr>
          <a:xfrm>
            <a:off x="1710376" y="164550"/>
            <a:ext cx="6276300" cy="627900"/>
          </a:xfrm>
          <a:prstGeom prst="rect">
            <a:avLst/>
          </a:prstGeom>
          <a:noFill/>
          <a:ln>
            <a:noFill/>
          </a:ln>
        </p:spPr>
        <p:txBody>
          <a:bodyPr anchorCtr="0" anchor="t" bIns="0" lIns="0" spcFirstLastPara="1" rIns="0" wrap="square" tIns="12050">
            <a:spAutoFit/>
          </a:bodyPr>
          <a:lstStyle/>
          <a:p>
            <a:pPr indent="0" lvl="0" marL="38100" rtl="0" algn="l">
              <a:lnSpc>
                <a:spcPct val="100000"/>
              </a:lnSpc>
              <a:spcBef>
                <a:spcPts val="0"/>
              </a:spcBef>
              <a:spcAft>
                <a:spcPts val="0"/>
              </a:spcAft>
              <a:buSzPts val="1400"/>
              <a:buNone/>
            </a:pPr>
            <a:r>
              <a:rPr lang="en"/>
              <a:t>Dynamic vs. Condense</a:t>
            </a:r>
            <a:r>
              <a:rPr baseline="30000" lang="en" sz="1575">
                <a:solidFill>
                  <a:srgbClr val="888888"/>
                </a:solidFill>
              </a:rPr>
              <a:t>12</a:t>
            </a:r>
            <a:r>
              <a:rPr lang="en" sz="4000"/>
              <a:t>r</a:t>
            </a:r>
            <a:endParaRPr sz="4000"/>
          </a:p>
        </p:txBody>
      </p:sp>
      <p:graphicFrame>
        <p:nvGraphicFramePr>
          <p:cNvPr id="1091" name="Google Shape;1091;p182"/>
          <p:cNvGraphicFramePr/>
          <p:nvPr/>
        </p:nvGraphicFramePr>
        <p:xfrm>
          <a:off x="1128712" y="1092565"/>
          <a:ext cx="3000000" cy="3000000"/>
        </p:xfrm>
        <a:graphic>
          <a:graphicData uri="http://schemas.openxmlformats.org/drawingml/2006/table">
            <a:tbl>
              <a:tblPr bandRow="1" firstRow="1">
                <a:noFill/>
                <a:tableStyleId>{CEA5D2A8-0BFB-4A63-A67C-6E1689CC7DF7}</a:tableStyleId>
              </a:tblPr>
              <a:tblGrid>
                <a:gridCol w="3429000"/>
                <a:gridCol w="3429000"/>
              </a:tblGrid>
              <a:tr h="315475">
                <a:tc>
                  <a:txBody>
                    <a:bodyPr/>
                    <a:lstStyle/>
                    <a:p>
                      <a:pPr indent="0" lvl="0" marL="812800" marR="0" rtl="0" algn="l">
                        <a:lnSpc>
                          <a:spcPct val="100000"/>
                        </a:lnSpc>
                        <a:spcBef>
                          <a:spcPts val="0"/>
                        </a:spcBef>
                        <a:spcAft>
                          <a:spcPts val="0"/>
                        </a:spcAft>
                        <a:buClr>
                          <a:srgbClr val="000000"/>
                        </a:buClr>
                        <a:buSzPts val="1800"/>
                        <a:buFont typeface="Arial"/>
                        <a:buNone/>
                      </a:pPr>
                      <a:r>
                        <a:rPr b="1" lang="en" sz="1800" u="none" cap="none" strike="noStrike">
                          <a:latin typeface="Arial"/>
                          <a:ea typeface="Arial"/>
                          <a:cs typeface="Arial"/>
                          <a:sym typeface="Arial"/>
                        </a:rPr>
                        <a:t>Dynamic</a:t>
                      </a:r>
                      <a:endParaRPr sz="1800" u="none" cap="none" strike="noStrike">
                        <a:latin typeface="Arial"/>
                        <a:ea typeface="Arial"/>
                        <a:cs typeface="Arial"/>
                        <a:sym typeface="Arial"/>
                      </a:endParaRPr>
                    </a:p>
                  </a:txBody>
                  <a:tcPr marT="14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0" marR="0" rtl="0" algn="l">
                        <a:lnSpc>
                          <a:spcPct val="100000"/>
                        </a:lnSpc>
                        <a:spcBef>
                          <a:spcPts val="0"/>
                        </a:spcBef>
                        <a:spcAft>
                          <a:spcPts val="0"/>
                        </a:spcAft>
                        <a:buClr>
                          <a:srgbClr val="000000"/>
                        </a:buClr>
                        <a:buSzPts val="1800"/>
                        <a:buFont typeface="Arial"/>
                        <a:buNone/>
                      </a:pPr>
                      <a:r>
                        <a:rPr b="1" lang="en" sz="1800" u="none" cap="none" strike="noStrike">
                          <a:latin typeface="Arial"/>
                          <a:ea typeface="Arial"/>
                          <a:cs typeface="Arial"/>
                          <a:sym typeface="Arial"/>
                        </a:rPr>
                        <a:t>Condenser</a:t>
                      </a:r>
                      <a:endParaRPr sz="1800" u="none" cap="none" strike="noStrike">
                        <a:latin typeface="Arial"/>
                        <a:ea typeface="Arial"/>
                        <a:cs typeface="Arial"/>
                        <a:sym typeface="Arial"/>
                      </a:endParaRPr>
                    </a:p>
                  </a:txBody>
                  <a:tcPr marT="142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0150">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Rugged/Durable</a:t>
                      </a:r>
                      <a:endParaRPr sz="1500" u="none" cap="none" strike="noStrike">
                        <a:latin typeface="Arial"/>
                        <a:ea typeface="Arial"/>
                        <a:cs typeface="Arial"/>
                        <a:sym typeface="Arial"/>
                      </a:endParaRPr>
                    </a:p>
                  </a:txBody>
                  <a:tcPr marT="62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Delicate/Sensitive</a:t>
                      </a:r>
                      <a:endParaRPr sz="1500" u="none" cap="none" strike="noStrike">
                        <a:latin typeface="Arial"/>
                        <a:ea typeface="Arial"/>
                        <a:cs typeface="Arial"/>
                        <a:sym typeface="Arial"/>
                      </a:endParaRPr>
                    </a:p>
                  </a:txBody>
                  <a:tcPr marT="62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3600">
                <a:tc>
                  <a:txBody>
                    <a:bodyPr/>
                    <a:lstStyle/>
                    <a:p>
                      <a:pPr indent="0" lvl="0" marL="63500" marR="0" rtl="0" algn="l">
                        <a:lnSpc>
                          <a:spcPct val="114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Does not need power; no</a:t>
                      </a:r>
                      <a:endParaRPr sz="1500" u="none" cap="none" strike="noStrike">
                        <a:latin typeface="Arial"/>
                        <a:ea typeface="Arial"/>
                        <a:cs typeface="Arial"/>
                        <a:sym typeface="Arial"/>
                      </a:endParaRPr>
                    </a:p>
                    <a:p>
                      <a:pPr indent="0" lvl="0" marL="63500" marR="0" rtl="0" algn="l">
                        <a:lnSpc>
                          <a:spcPct val="114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“self-noise”</a:t>
                      </a:r>
                      <a:endParaRPr sz="1500" u="none" cap="none" strike="noStrike">
                        <a:latin typeface="Arial"/>
                        <a:ea typeface="Arial"/>
                        <a:cs typeface="Arial"/>
                        <a:sym typeface="Arial"/>
                      </a:endParaRPr>
                    </a:p>
                  </a:txBody>
                  <a:tcPr marT="62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Needs Power</a:t>
                      </a:r>
                      <a:endParaRPr sz="1500" u="none" cap="none" strike="noStrike">
                        <a:latin typeface="Arial"/>
                        <a:ea typeface="Arial"/>
                        <a:cs typeface="Arial"/>
                        <a:sym typeface="Arial"/>
                      </a:endParaRPr>
                    </a:p>
                    <a:p>
                      <a:pPr indent="0" lvl="0" marL="63500" marR="0" rtl="0" algn="l">
                        <a:lnSpc>
                          <a:spcPct val="100000"/>
                        </a:lnSpc>
                        <a:spcBef>
                          <a:spcPts val="200"/>
                        </a:spcBef>
                        <a:spcAft>
                          <a:spcPts val="0"/>
                        </a:spcAft>
                        <a:buClr>
                          <a:srgbClr val="000000"/>
                        </a:buClr>
                        <a:buSzPts val="1500"/>
                        <a:buFont typeface="Arial"/>
                        <a:buNone/>
                      </a:pPr>
                      <a:r>
                        <a:rPr lang="en" sz="1500" u="none" cap="none" strike="noStrike">
                          <a:latin typeface="Arial"/>
                          <a:ea typeface="Arial"/>
                          <a:cs typeface="Arial"/>
                          <a:sym typeface="Arial"/>
                        </a:rPr>
                        <a:t>Has Self-Noise</a:t>
                      </a:r>
                      <a:endParaRPr sz="1500" u="none" cap="none" strike="noStrike">
                        <a:latin typeface="Arial"/>
                        <a:ea typeface="Arial"/>
                        <a:cs typeface="Arial"/>
                        <a:sym typeface="Arial"/>
                      </a:endParaRPr>
                    </a:p>
                  </a:txBody>
                  <a:tcPr marT="62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5800">
                <a:tc>
                  <a:txBody>
                    <a:bodyPr/>
                    <a:lstStyle/>
                    <a:p>
                      <a:pPr indent="0" lvl="0" marL="63500" marR="0" rtl="0" algn="l">
                        <a:lnSpc>
                          <a:spcPct val="114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Less sensitive - lower output</a:t>
                      </a:r>
                      <a:endParaRPr sz="1500" u="none" cap="none" strike="noStrike">
                        <a:latin typeface="Arial"/>
                        <a:ea typeface="Arial"/>
                        <a:cs typeface="Arial"/>
                        <a:sym typeface="Arial"/>
                      </a:endParaRPr>
                    </a:p>
                    <a:p>
                      <a:pPr indent="0" lvl="0" marL="63500" marR="0" rtl="0" algn="l">
                        <a:lnSpc>
                          <a:spcPct val="114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 needs more amplification;</a:t>
                      </a:r>
                      <a:endParaRPr sz="1500" u="none" cap="none" strike="noStrike">
                        <a:latin typeface="Arial"/>
                        <a:ea typeface="Arial"/>
                        <a:cs typeface="Arial"/>
                        <a:sym typeface="Arial"/>
                      </a:endParaRPr>
                    </a:p>
                  </a:txBody>
                  <a:tcPr marT="667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3500" marR="571500" rtl="0" algn="l">
                        <a:lnSpc>
                          <a:spcPct val="108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More sensitive - higher  output - needs less  amplification;</a:t>
                      </a:r>
                      <a:endParaRPr sz="1500" u="none" cap="none" strike="noStrike">
                        <a:latin typeface="Arial"/>
                        <a:ea typeface="Arial"/>
                        <a:cs typeface="Arial"/>
                        <a:sym typeface="Arial"/>
                      </a:endParaRPr>
                    </a:p>
                  </a:txBody>
                  <a:tcPr marT="3237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5975">
                <a:tc>
                  <a:txBody>
                    <a:bodyPr/>
                    <a:lstStyle/>
                    <a:p>
                      <a:pPr indent="0" lvl="0" marL="63500" marR="393700" rtl="0" algn="l">
                        <a:lnSpc>
                          <a:spcPct val="108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less prone to overload  distortion - can withstand  higher SPL’s;</a:t>
                      </a:r>
                      <a:endParaRPr sz="1500" u="none" cap="none" strike="noStrike">
                        <a:latin typeface="Arial"/>
                        <a:ea typeface="Arial"/>
                        <a:cs typeface="Arial"/>
                        <a:sym typeface="Arial"/>
                      </a:endParaRPr>
                    </a:p>
                  </a:txBody>
                  <a:tcPr marT="3237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more detailed sound;</a:t>
                      </a:r>
                      <a:endParaRPr sz="1500" u="none" cap="none" strike="noStrike">
                        <a:latin typeface="Arial"/>
                        <a:ea typeface="Arial"/>
                        <a:cs typeface="Arial"/>
                        <a:sym typeface="Arial"/>
                      </a:endParaRPr>
                    </a:p>
                    <a:p>
                      <a:pPr indent="0" lvl="0" marL="63500" marR="0" rtl="0" algn="l">
                        <a:lnSpc>
                          <a:spcPct val="100000"/>
                        </a:lnSpc>
                        <a:spcBef>
                          <a:spcPts val="200"/>
                        </a:spcBef>
                        <a:spcAft>
                          <a:spcPts val="0"/>
                        </a:spcAft>
                        <a:buClr>
                          <a:srgbClr val="000000"/>
                        </a:buClr>
                        <a:buSzPts val="1500"/>
                        <a:buFont typeface="Arial"/>
                        <a:buNone/>
                      </a:pPr>
                      <a:r>
                        <a:rPr lang="en" sz="1500" u="none" cap="none" strike="noStrike">
                          <a:latin typeface="Arial"/>
                          <a:ea typeface="Arial"/>
                          <a:cs typeface="Arial"/>
                          <a:sym typeface="Arial"/>
                        </a:rPr>
                        <a:t>better frequency response;</a:t>
                      </a:r>
                      <a:endParaRPr sz="1500" u="none" cap="none" strike="noStrike">
                        <a:latin typeface="Arial"/>
                        <a:ea typeface="Arial"/>
                        <a:cs typeface="Arial"/>
                        <a:sym typeface="Arial"/>
                      </a:endParaRPr>
                    </a:p>
                  </a:txBody>
                  <a:tcPr marT="667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6950">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Generally cheaper</a:t>
                      </a:r>
                      <a:endParaRPr sz="1500" u="none" cap="none" strike="noStrike">
                        <a:latin typeface="Arial"/>
                        <a:ea typeface="Arial"/>
                        <a:cs typeface="Arial"/>
                        <a:sym typeface="Arial"/>
                      </a:endParaRPr>
                    </a:p>
                  </a:txBody>
                  <a:tcPr marT="667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63500" marR="0" rtl="0" algn="l">
                        <a:lnSpc>
                          <a:spcPct val="100000"/>
                        </a:lnSpc>
                        <a:spcBef>
                          <a:spcPts val="0"/>
                        </a:spcBef>
                        <a:spcAft>
                          <a:spcPts val="0"/>
                        </a:spcAft>
                        <a:buClr>
                          <a:srgbClr val="000000"/>
                        </a:buClr>
                        <a:buSzPts val="1500"/>
                        <a:buFont typeface="Arial"/>
                        <a:buNone/>
                      </a:pPr>
                      <a:r>
                        <a:rPr lang="en" sz="1500" u="none" cap="none" strike="noStrike">
                          <a:latin typeface="Arial"/>
                          <a:ea typeface="Arial"/>
                          <a:cs typeface="Arial"/>
                          <a:sym typeface="Arial"/>
                        </a:rPr>
                        <a:t>Generally more expensive</a:t>
                      </a:r>
                      <a:endParaRPr sz="1500" u="none" cap="none" strike="noStrike">
                        <a:latin typeface="Arial"/>
                        <a:ea typeface="Arial"/>
                        <a:cs typeface="Arial"/>
                        <a:sym typeface="Arial"/>
                      </a:endParaRPr>
                    </a:p>
                  </a:txBody>
                  <a:tcPr marT="667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3"/>
          <p:cNvSpPr txBox="1"/>
          <p:nvPr>
            <p:ph type="title"/>
          </p:nvPr>
        </p:nvSpPr>
        <p:spPr>
          <a:xfrm>
            <a:off x="3974719" y="683132"/>
            <a:ext cx="4500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Ribbon Microphone</a:t>
            </a:r>
            <a:endParaRPr/>
          </a:p>
        </p:txBody>
      </p:sp>
      <p:sp>
        <p:nvSpPr>
          <p:cNvPr id="1097" name="Google Shape;1097;p183"/>
          <p:cNvSpPr txBox="1"/>
          <p:nvPr/>
        </p:nvSpPr>
        <p:spPr>
          <a:xfrm>
            <a:off x="673100" y="1583150"/>
            <a:ext cx="4271100" cy="3230100"/>
          </a:xfrm>
          <a:prstGeom prst="rect">
            <a:avLst/>
          </a:prstGeom>
          <a:noFill/>
          <a:ln>
            <a:noFill/>
          </a:ln>
        </p:spPr>
        <p:txBody>
          <a:bodyPr anchorCtr="0" anchor="t" bIns="0" lIns="0" spcFirstLastPara="1" rIns="0" wrap="square" tIns="49525">
            <a:spAutoFit/>
          </a:bodyPr>
          <a:lstStyle/>
          <a:p>
            <a:pPr indent="-229234" lvl="0" marL="241300" marR="5080" rtl="0" algn="just">
              <a:lnSpc>
                <a:spcPct val="108181"/>
              </a:lnSpc>
              <a:spcBef>
                <a:spcPts val="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Diaphragm: Thin piece of metal  (usually aluminum) foil  suspended in a magnetic field.</a:t>
            </a:r>
            <a:endParaRPr b="0" i="0" sz="2200" u="none" cap="none" strike="noStrike">
              <a:solidFill>
                <a:schemeClr val="dk1"/>
              </a:solidFill>
              <a:latin typeface="Arial"/>
              <a:ea typeface="Arial"/>
              <a:cs typeface="Arial"/>
              <a:sym typeface="Arial"/>
            </a:endParaRPr>
          </a:p>
          <a:p>
            <a:pPr indent="-229234" lvl="0" marL="241300" marR="5080" rtl="0" algn="just">
              <a:lnSpc>
                <a:spcPct val="90000"/>
              </a:lnSpc>
              <a:spcBef>
                <a:spcPts val="95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Vibrations in ribbon produce a  small voltage which is then  stepped up by a transformer.</a:t>
            </a:r>
            <a:endParaRPr b="0" i="0" sz="2200" u="none" cap="none" strike="noStrike">
              <a:solidFill>
                <a:schemeClr val="dk1"/>
              </a:solidFill>
              <a:latin typeface="Arial"/>
              <a:ea typeface="Arial"/>
              <a:cs typeface="Arial"/>
              <a:sym typeface="Arial"/>
            </a:endParaRPr>
          </a:p>
          <a:p>
            <a:pPr indent="-229234" lvl="0" marL="241300" marR="5080" rtl="0" algn="just">
              <a:lnSpc>
                <a:spcPct val="90100"/>
              </a:lnSpc>
              <a:spcBef>
                <a:spcPts val="101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Diaphragm is very easily  damaged by wind or loud  incoming sounds.</a:t>
            </a:r>
            <a:endParaRPr b="0" i="0" sz="2200" u="none" cap="none" strike="noStrike">
              <a:solidFill>
                <a:schemeClr val="dk1"/>
              </a:solidFill>
              <a:latin typeface="Arial"/>
              <a:ea typeface="Arial"/>
              <a:cs typeface="Arial"/>
              <a:sym typeface="Arial"/>
            </a:endParaRPr>
          </a:p>
        </p:txBody>
      </p:sp>
      <p:pic>
        <p:nvPicPr>
          <p:cNvPr id="1098" name="Google Shape;1098;p183"/>
          <p:cNvPicPr preferRelativeResize="0"/>
          <p:nvPr/>
        </p:nvPicPr>
        <p:blipFill rotWithShape="1">
          <a:blip r:embed="rId3">
            <a:alphaModFix/>
          </a:blip>
          <a:srcRect b="0" l="0" r="0" t="0"/>
          <a:stretch/>
        </p:blipFill>
        <p:spPr>
          <a:xfrm>
            <a:off x="5618988" y="1460754"/>
            <a:ext cx="2197989" cy="3527298"/>
          </a:xfrm>
          <a:prstGeom prst="rect">
            <a:avLst/>
          </a:prstGeom>
          <a:noFill/>
          <a:ln>
            <a:noFill/>
          </a:ln>
        </p:spPr>
      </p:pic>
      <p:sp>
        <p:nvSpPr>
          <p:cNvPr id="1099" name="Google Shape;1099;p183"/>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13</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184"/>
          <p:cNvPicPr preferRelativeResize="0"/>
          <p:nvPr/>
        </p:nvPicPr>
        <p:blipFill rotWithShape="1">
          <a:blip r:embed="rId3">
            <a:alphaModFix/>
          </a:blip>
          <a:srcRect b="0" l="0" r="0" t="0"/>
          <a:stretch/>
        </p:blipFill>
        <p:spPr>
          <a:xfrm>
            <a:off x="2206805" y="1719964"/>
            <a:ext cx="4199845" cy="2753753"/>
          </a:xfrm>
          <a:prstGeom prst="rect">
            <a:avLst/>
          </a:prstGeom>
          <a:noFill/>
          <a:ln>
            <a:noFill/>
          </a:ln>
        </p:spPr>
      </p:pic>
      <p:sp>
        <p:nvSpPr>
          <p:cNvPr id="1105" name="Google Shape;1105;p184"/>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14</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5"/>
          <p:cNvSpPr txBox="1"/>
          <p:nvPr>
            <p:ph type="title"/>
          </p:nvPr>
        </p:nvSpPr>
        <p:spPr>
          <a:xfrm>
            <a:off x="1264177" y="430500"/>
            <a:ext cx="7147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Microphone Pickup Patterns</a:t>
            </a:r>
            <a:endParaRPr/>
          </a:p>
        </p:txBody>
      </p:sp>
      <p:sp>
        <p:nvSpPr>
          <p:cNvPr id="1111" name="Google Shape;1111;p185"/>
          <p:cNvSpPr txBox="1"/>
          <p:nvPr/>
        </p:nvSpPr>
        <p:spPr>
          <a:xfrm>
            <a:off x="896823" y="1287303"/>
            <a:ext cx="6882000" cy="1622100"/>
          </a:xfrm>
          <a:prstGeom prst="rect">
            <a:avLst/>
          </a:prstGeom>
          <a:noFill/>
          <a:ln>
            <a:noFill/>
          </a:ln>
        </p:spPr>
        <p:txBody>
          <a:bodyPr anchorCtr="0" anchor="t" bIns="0" lIns="0" spcFirstLastPara="1" rIns="0" wrap="square" tIns="12050">
            <a:spAutoFit/>
          </a:bodyPr>
          <a:lstStyle/>
          <a:p>
            <a:pPr indent="-307975" lvl="0" marL="320040" marR="0" rtl="0" algn="l">
              <a:lnSpc>
                <a:spcPct val="114090"/>
              </a:lnSpc>
              <a:spcBef>
                <a:spcPts val="0"/>
              </a:spcBef>
              <a:spcAft>
                <a:spcPts val="0"/>
              </a:spcAft>
              <a:buClr>
                <a:schemeClr val="dk1"/>
              </a:buClr>
              <a:buSzPts val="1000"/>
              <a:buFont typeface="Noto Sans Symbols"/>
              <a:buChar char="∙"/>
            </a:pPr>
            <a:r>
              <a:rPr b="0" i="0" lang="en" sz="2200" u="none" cap="none" strike="noStrike">
                <a:solidFill>
                  <a:schemeClr val="dk1"/>
                </a:solidFill>
                <a:latin typeface="Arial"/>
                <a:ea typeface="Arial"/>
                <a:cs typeface="Arial"/>
                <a:sym typeface="Arial"/>
              </a:rPr>
              <a:t>Pickup patterns help to reduce unwanted signal from</a:t>
            </a:r>
            <a:endParaRPr b="0" i="0" sz="2200" u="none" cap="none" strike="noStrike">
              <a:solidFill>
                <a:schemeClr val="dk1"/>
              </a:solidFill>
              <a:latin typeface="Arial"/>
              <a:ea typeface="Arial"/>
              <a:cs typeface="Arial"/>
              <a:sym typeface="Arial"/>
            </a:endParaRPr>
          </a:p>
          <a:p>
            <a:pPr indent="0" lvl="0" marL="320040" marR="0" rtl="0" algn="l">
              <a:lnSpc>
                <a:spcPct val="114090"/>
              </a:lnSpc>
              <a:spcBef>
                <a:spcPts val="0"/>
              </a:spcBef>
              <a:spcAft>
                <a:spcPts val="0"/>
              </a:spcAft>
              <a:buClr>
                <a:srgbClr val="000000"/>
              </a:buClr>
              <a:buSzPts val="2200"/>
              <a:buFont typeface="Arial"/>
              <a:buNone/>
            </a:pPr>
            <a:r>
              <a:rPr b="0" i="0" lang="en" sz="2200" u="none" cap="none" strike="noStrike">
                <a:solidFill>
                  <a:schemeClr val="dk1"/>
                </a:solidFill>
                <a:latin typeface="Arial"/>
                <a:ea typeface="Arial"/>
                <a:cs typeface="Arial"/>
                <a:sym typeface="Arial"/>
              </a:rPr>
              <a:t>getting pickups</a:t>
            </a:r>
            <a:endParaRPr b="0" i="0" sz="2200" u="none" cap="none" strike="noStrike">
              <a:solidFill>
                <a:schemeClr val="dk1"/>
              </a:solidFill>
              <a:latin typeface="Arial"/>
              <a:ea typeface="Arial"/>
              <a:cs typeface="Arial"/>
              <a:sym typeface="Arial"/>
            </a:endParaRPr>
          </a:p>
          <a:p>
            <a:pPr indent="-307975" lvl="0" marL="320040" marR="612775" rtl="0" algn="l">
              <a:lnSpc>
                <a:spcPct val="108181"/>
              </a:lnSpc>
              <a:spcBef>
                <a:spcPts val="1030"/>
              </a:spcBef>
              <a:spcAft>
                <a:spcPts val="0"/>
              </a:spcAft>
              <a:buClr>
                <a:schemeClr val="dk1"/>
              </a:buClr>
              <a:buSzPts val="1000"/>
              <a:buFont typeface="Noto Sans Symbols"/>
              <a:buChar char="∙"/>
            </a:pPr>
            <a:r>
              <a:rPr b="0" i="0" lang="en" sz="2200" u="none" cap="none" strike="noStrike">
                <a:solidFill>
                  <a:schemeClr val="dk1"/>
                </a:solidFill>
                <a:latin typeface="Arial"/>
                <a:ea typeface="Arial"/>
                <a:cs typeface="Arial"/>
                <a:sym typeface="Arial"/>
              </a:rPr>
              <a:t>Popular patterns: Monodirectional, Bidirectional,  Cardioid, and Omnidirectional</a:t>
            </a:r>
            <a:endParaRPr b="0" i="0" sz="2200" u="none" cap="none" strike="noStrike">
              <a:solidFill>
                <a:schemeClr val="dk1"/>
              </a:solidFill>
              <a:latin typeface="Arial"/>
              <a:ea typeface="Arial"/>
              <a:cs typeface="Arial"/>
              <a:sym typeface="Arial"/>
            </a:endParaRPr>
          </a:p>
        </p:txBody>
      </p:sp>
      <p:pic>
        <p:nvPicPr>
          <p:cNvPr id="1112" name="Google Shape;1112;p185"/>
          <p:cNvPicPr preferRelativeResize="0"/>
          <p:nvPr/>
        </p:nvPicPr>
        <p:blipFill rotWithShape="1">
          <a:blip r:embed="rId3">
            <a:alphaModFix/>
          </a:blip>
          <a:srcRect b="0" l="0" r="0" t="0"/>
          <a:stretch/>
        </p:blipFill>
        <p:spPr>
          <a:xfrm>
            <a:off x="1115567" y="2831210"/>
            <a:ext cx="5183506" cy="1347596"/>
          </a:xfrm>
          <a:prstGeom prst="rect">
            <a:avLst/>
          </a:prstGeom>
          <a:noFill/>
          <a:ln>
            <a:noFill/>
          </a:ln>
        </p:spPr>
      </p:pic>
      <p:sp>
        <p:nvSpPr>
          <p:cNvPr id="1113" name="Google Shape;1113;p185"/>
          <p:cNvSpPr txBox="1"/>
          <p:nvPr/>
        </p:nvSpPr>
        <p:spPr>
          <a:xfrm>
            <a:off x="8303768" y="4464405"/>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15</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86"/>
          <p:cNvSpPr txBox="1"/>
          <p:nvPr>
            <p:ph type="title"/>
          </p:nvPr>
        </p:nvSpPr>
        <p:spPr>
          <a:xfrm>
            <a:off x="1774567" y="92655"/>
            <a:ext cx="6697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Omnidirectional Microphones</a:t>
            </a:r>
            <a:endParaRPr/>
          </a:p>
        </p:txBody>
      </p:sp>
      <p:sp>
        <p:nvSpPr>
          <p:cNvPr id="1119" name="Google Shape;1119;p186"/>
          <p:cNvSpPr txBox="1"/>
          <p:nvPr>
            <p:ph idx="1" type="body"/>
          </p:nvPr>
        </p:nvSpPr>
        <p:spPr>
          <a:xfrm>
            <a:off x="764540" y="720540"/>
            <a:ext cx="4631100" cy="2043600"/>
          </a:xfrm>
          <a:prstGeom prst="rect">
            <a:avLst/>
          </a:prstGeom>
          <a:noFill/>
          <a:ln>
            <a:noFill/>
          </a:ln>
        </p:spPr>
        <p:txBody>
          <a:bodyPr anchorCtr="0" anchor="t" bIns="0" lIns="0" spcFirstLastPara="1" rIns="0" wrap="square" tIns="12700">
            <a:spAutoFit/>
          </a:bodyPr>
          <a:lstStyle/>
          <a:p>
            <a:pPr indent="-229234" lvl="0" marL="241300" rtl="0" algn="just">
              <a:lnSpc>
                <a:spcPct val="113958"/>
              </a:lnSpc>
              <a:spcBef>
                <a:spcPts val="0"/>
              </a:spcBef>
              <a:spcAft>
                <a:spcPts val="0"/>
              </a:spcAft>
              <a:buClr>
                <a:schemeClr val="dk1"/>
              </a:buClr>
              <a:buSzPts val="2400"/>
              <a:buFont typeface="Arial"/>
              <a:buChar char="•"/>
            </a:pPr>
            <a:r>
              <a:rPr lang="en"/>
              <a:t>collects sound from all around</a:t>
            </a:r>
            <a:endParaRPr/>
          </a:p>
          <a:p>
            <a:pPr indent="0" lvl="0" marL="241300" rtl="0" algn="just">
              <a:lnSpc>
                <a:spcPct val="113958"/>
              </a:lnSpc>
              <a:spcBef>
                <a:spcPts val="0"/>
              </a:spcBef>
              <a:spcAft>
                <a:spcPts val="0"/>
              </a:spcAft>
              <a:buSzPts val="1400"/>
              <a:buNone/>
            </a:pPr>
            <a:r>
              <a:rPr lang="en"/>
              <a:t>360 degrees.</a:t>
            </a:r>
            <a:endParaRPr/>
          </a:p>
          <a:p>
            <a:pPr indent="-229234" lvl="0" marL="241300" marR="5080" rtl="0" algn="just">
              <a:lnSpc>
                <a:spcPct val="88800"/>
              </a:lnSpc>
              <a:spcBef>
                <a:spcPts val="1030"/>
              </a:spcBef>
              <a:spcAft>
                <a:spcPts val="0"/>
              </a:spcAft>
              <a:buClr>
                <a:schemeClr val="dk1"/>
              </a:buClr>
              <a:buSzPts val="2400"/>
              <a:buFont typeface="Arial"/>
              <a:buChar char="•"/>
            </a:pPr>
            <a:r>
              <a:rPr lang="en"/>
              <a:t>A true omni-directional mic is a  pure </a:t>
            </a:r>
            <a:r>
              <a:rPr i="1" lang="en" sz="2500">
                <a:latin typeface="Arial"/>
                <a:ea typeface="Arial"/>
                <a:cs typeface="Arial"/>
                <a:sym typeface="Arial"/>
              </a:rPr>
              <a:t>pressure transducer </a:t>
            </a:r>
            <a:r>
              <a:rPr lang="en"/>
              <a:t>- it  strictly measures changes in  pressure without any regard to</a:t>
            </a:r>
            <a:endParaRPr sz="2500">
              <a:latin typeface="Arial"/>
              <a:ea typeface="Arial"/>
              <a:cs typeface="Arial"/>
              <a:sym typeface="Arial"/>
            </a:endParaRPr>
          </a:p>
        </p:txBody>
      </p:sp>
      <p:sp>
        <p:nvSpPr>
          <p:cNvPr id="1120" name="Google Shape;1120;p186"/>
          <p:cNvSpPr txBox="1"/>
          <p:nvPr/>
        </p:nvSpPr>
        <p:spPr>
          <a:xfrm>
            <a:off x="975894" y="3198179"/>
            <a:ext cx="44025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the	direction	that	the	wave	is</a:t>
            </a:r>
            <a:endParaRPr b="0" i="0" sz="2400" u="none" cap="none" strike="noStrike">
              <a:solidFill>
                <a:schemeClr val="dk1"/>
              </a:solidFill>
              <a:latin typeface="Arial"/>
              <a:ea typeface="Arial"/>
              <a:cs typeface="Arial"/>
              <a:sym typeface="Arial"/>
            </a:endParaRPr>
          </a:p>
        </p:txBody>
      </p:sp>
      <p:sp>
        <p:nvSpPr>
          <p:cNvPr id="1121" name="Google Shape;1121;p186"/>
          <p:cNvSpPr txBox="1"/>
          <p:nvPr/>
        </p:nvSpPr>
        <p:spPr>
          <a:xfrm>
            <a:off x="764550" y="3580375"/>
            <a:ext cx="4825200" cy="1395000"/>
          </a:xfrm>
          <a:prstGeom prst="rect">
            <a:avLst/>
          </a:prstGeom>
          <a:noFill/>
          <a:ln>
            <a:noFill/>
          </a:ln>
        </p:spPr>
        <p:txBody>
          <a:bodyPr anchorCtr="0" anchor="t" bIns="0" lIns="0" spcFirstLastPara="1" rIns="0" wrap="square" tIns="102225">
            <a:spAutoFit/>
          </a:bodyPr>
          <a:lstStyle/>
          <a:p>
            <a:pPr indent="0" lvl="0" marL="2413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traveling.</a:t>
            </a:r>
            <a:endParaRPr b="0" i="0" sz="2400" u="none" cap="none" strike="noStrike">
              <a:solidFill>
                <a:schemeClr val="dk1"/>
              </a:solidFill>
              <a:latin typeface="Arial"/>
              <a:ea typeface="Arial"/>
              <a:cs typeface="Arial"/>
              <a:sym typeface="Arial"/>
            </a:endParaRPr>
          </a:p>
          <a:p>
            <a:pPr indent="-229234" lvl="0" marL="241300" marR="0" rtl="0" algn="l">
              <a:lnSpc>
                <a:spcPct val="100000"/>
              </a:lnSpc>
              <a:spcBef>
                <a:spcPts val="705"/>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microphone can be</a:t>
            </a:r>
            <a:endParaRPr b="0" i="0" sz="2400" u="none" cap="none" strike="noStrike">
              <a:solidFill>
                <a:schemeClr val="dk1"/>
              </a:solidFill>
              <a:latin typeface="Arial"/>
              <a:ea typeface="Arial"/>
              <a:cs typeface="Arial"/>
              <a:sym typeface="Arial"/>
            </a:endParaRPr>
          </a:p>
          <a:p>
            <a:pPr indent="0" lvl="0" marL="96520" marR="0" rtl="0" algn="l">
              <a:lnSpc>
                <a:spcPct val="100000"/>
              </a:lnSpc>
              <a:spcBef>
                <a:spcPts val="725"/>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shared by the group.</a:t>
            </a:r>
            <a:endParaRPr b="0" i="0" sz="2400" u="none" cap="none" strike="noStrike">
              <a:solidFill>
                <a:schemeClr val="dk1"/>
              </a:solidFill>
              <a:latin typeface="Arial"/>
              <a:ea typeface="Arial"/>
              <a:cs typeface="Arial"/>
              <a:sym typeface="Arial"/>
            </a:endParaRPr>
          </a:p>
        </p:txBody>
      </p:sp>
      <p:grpSp>
        <p:nvGrpSpPr>
          <p:cNvPr id="1122" name="Google Shape;1122;p186"/>
          <p:cNvGrpSpPr/>
          <p:nvPr/>
        </p:nvGrpSpPr>
        <p:grpSpPr>
          <a:xfrm>
            <a:off x="6011013" y="1050427"/>
            <a:ext cx="2664935" cy="4093083"/>
            <a:chOff x="4675632" y="1400555"/>
            <a:chExt cx="4468368" cy="5457444"/>
          </a:xfrm>
        </p:grpSpPr>
        <p:pic>
          <p:nvPicPr>
            <p:cNvPr id="1123" name="Google Shape;1123;p186"/>
            <p:cNvPicPr preferRelativeResize="0"/>
            <p:nvPr/>
          </p:nvPicPr>
          <p:blipFill rotWithShape="1">
            <a:blip r:embed="rId3">
              <a:alphaModFix/>
            </a:blip>
            <a:srcRect b="0" l="0" r="0" t="0"/>
            <a:stretch/>
          </p:blipFill>
          <p:spPr>
            <a:xfrm>
              <a:off x="5472684" y="1400555"/>
              <a:ext cx="3456432" cy="2951988"/>
            </a:xfrm>
            <a:prstGeom prst="rect">
              <a:avLst/>
            </a:prstGeom>
            <a:noFill/>
            <a:ln>
              <a:noFill/>
            </a:ln>
          </p:spPr>
        </p:pic>
        <p:pic>
          <p:nvPicPr>
            <p:cNvPr id="1124" name="Google Shape;1124;p186"/>
            <p:cNvPicPr preferRelativeResize="0"/>
            <p:nvPr/>
          </p:nvPicPr>
          <p:blipFill rotWithShape="1">
            <a:blip r:embed="rId4">
              <a:alphaModFix/>
            </a:blip>
            <a:srcRect b="0" l="0" r="0" t="0"/>
            <a:stretch/>
          </p:blipFill>
          <p:spPr>
            <a:xfrm>
              <a:off x="4675632" y="4352543"/>
              <a:ext cx="4468368" cy="2505456"/>
            </a:xfrm>
            <a:prstGeom prst="rect">
              <a:avLst/>
            </a:prstGeom>
            <a:noFill/>
            <a:ln>
              <a:noFill/>
            </a:ln>
          </p:spPr>
        </p:pic>
      </p:grpSp>
      <p:sp>
        <p:nvSpPr>
          <p:cNvPr id="1125" name="Google Shape;1125;p186"/>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16</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87"/>
          <p:cNvSpPr txBox="1"/>
          <p:nvPr>
            <p:ph type="title"/>
          </p:nvPr>
        </p:nvSpPr>
        <p:spPr>
          <a:xfrm>
            <a:off x="2590545" y="683132"/>
            <a:ext cx="5885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Bidirectional Microphones</a:t>
            </a:r>
            <a:endParaRPr/>
          </a:p>
        </p:txBody>
      </p:sp>
      <p:sp>
        <p:nvSpPr>
          <p:cNvPr id="1131" name="Google Shape;1131;p187"/>
          <p:cNvSpPr txBox="1"/>
          <p:nvPr/>
        </p:nvSpPr>
        <p:spPr>
          <a:xfrm>
            <a:off x="673100" y="1414443"/>
            <a:ext cx="4524900" cy="4884000"/>
          </a:xfrm>
          <a:prstGeom prst="rect">
            <a:avLst/>
          </a:prstGeom>
          <a:noFill/>
          <a:ln>
            <a:noFill/>
          </a:ln>
        </p:spPr>
        <p:txBody>
          <a:bodyPr anchorCtr="0" anchor="t" bIns="0" lIns="0" spcFirstLastPara="1" rIns="0" wrap="square" tIns="109850">
            <a:spAutoFit/>
          </a:bodyPr>
          <a:lstStyle/>
          <a:p>
            <a:pPr indent="-229234" lvl="0" marL="241300" marR="0" rtl="0" algn="just">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Bidirectional = two directions.</a:t>
            </a:r>
            <a:endParaRPr b="0" i="0" sz="2000" u="none" cap="none" strike="noStrike">
              <a:solidFill>
                <a:schemeClr val="dk1"/>
              </a:solidFill>
              <a:latin typeface="Arial"/>
              <a:ea typeface="Arial"/>
              <a:cs typeface="Arial"/>
              <a:sym typeface="Arial"/>
            </a:endParaRPr>
          </a:p>
          <a:p>
            <a:pPr indent="-229234" lvl="0" marL="241300" marR="5080" rtl="0" algn="just">
              <a:lnSpc>
                <a:spcPct val="89100"/>
              </a:lnSpc>
              <a:spcBef>
                <a:spcPts val="103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A true bidirectional mic can be a  </a:t>
            </a:r>
            <a:r>
              <a:rPr b="0" i="1" lang="en" sz="2100" u="none" cap="none" strike="noStrike">
                <a:solidFill>
                  <a:schemeClr val="dk1"/>
                </a:solidFill>
                <a:latin typeface="Arial"/>
                <a:ea typeface="Arial"/>
                <a:cs typeface="Arial"/>
                <a:sym typeface="Arial"/>
              </a:rPr>
              <a:t>pressure-gradient </a:t>
            </a:r>
            <a:r>
              <a:rPr b="0" i="0" lang="en" sz="2000" u="none" cap="none" strike="noStrike">
                <a:solidFill>
                  <a:schemeClr val="dk1"/>
                </a:solidFill>
                <a:latin typeface="Arial"/>
                <a:ea typeface="Arial"/>
                <a:cs typeface="Arial"/>
                <a:sym typeface="Arial"/>
              </a:rPr>
              <a:t>or </a:t>
            </a:r>
            <a:r>
              <a:rPr b="0" i="1" lang="en" sz="2100" u="none" cap="none" strike="noStrike">
                <a:solidFill>
                  <a:schemeClr val="dk1"/>
                </a:solidFill>
                <a:latin typeface="Arial"/>
                <a:ea typeface="Arial"/>
                <a:cs typeface="Arial"/>
                <a:sym typeface="Arial"/>
              </a:rPr>
              <a:t>velocity  </a:t>
            </a:r>
            <a:r>
              <a:rPr b="0" i="0" lang="en" sz="2000" u="none" cap="none" strike="noStrike">
                <a:solidFill>
                  <a:schemeClr val="dk1"/>
                </a:solidFill>
                <a:latin typeface="Arial"/>
                <a:ea typeface="Arial"/>
                <a:cs typeface="Arial"/>
                <a:sym typeface="Arial"/>
              </a:rPr>
              <a:t>transducer, meaning its response to  the sound will depend on the  direction the sound wave is coming  from.</a:t>
            </a:r>
            <a:endParaRPr b="0" i="0" sz="2000" u="none" cap="none" strike="noStrike">
              <a:solidFill>
                <a:schemeClr val="dk1"/>
              </a:solidFill>
              <a:latin typeface="Arial"/>
              <a:ea typeface="Arial"/>
              <a:cs typeface="Arial"/>
              <a:sym typeface="Arial"/>
            </a:endParaRPr>
          </a:p>
          <a:p>
            <a:pPr indent="-229234" lvl="0" marL="241300" marR="305435" rtl="0" algn="l">
              <a:lnSpc>
                <a:spcPct val="88600"/>
              </a:lnSpc>
              <a:spcBef>
                <a:spcPts val="103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	</a:t>
            </a:r>
            <a:r>
              <a:rPr b="0" i="0" lang="en" sz="2000" u="none" cap="none" strike="noStrike">
                <a:solidFill>
                  <a:schemeClr val="dk1"/>
                </a:solidFill>
                <a:latin typeface="Arial"/>
                <a:ea typeface="Arial"/>
                <a:cs typeface="Arial"/>
                <a:sym typeface="Arial"/>
              </a:rPr>
              <a:t>The diaphragm is completely open  on </a:t>
            </a:r>
            <a:r>
              <a:rPr b="0" i="1" lang="en" sz="2100" u="none" cap="none" strike="noStrike">
                <a:solidFill>
                  <a:schemeClr val="dk1"/>
                </a:solidFill>
                <a:latin typeface="Arial"/>
                <a:ea typeface="Arial"/>
                <a:cs typeface="Arial"/>
                <a:sym typeface="Arial"/>
              </a:rPr>
              <a:t>both </a:t>
            </a:r>
            <a:r>
              <a:rPr b="0" i="0" lang="en" sz="2000" u="none" cap="none" strike="noStrike">
                <a:solidFill>
                  <a:schemeClr val="dk1"/>
                </a:solidFill>
                <a:latin typeface="Arial"/>
                <a:ea typeface="Arial"/>
                <a:cs typeface="Arial"/>
                <a:sym typeface="Arial"/>
              </a:rPr>
              <a:t>sides so that it can react to  pressure changes on either side of  the diaphragm</a:t>
            </a:r>
            <a:endParaRPr b="0" i="0" sz="2000" u="none" cap="none" strike="noStrike">
              <a:solidFill>
                <a:schemeClr val="dk1"/>
              </a:solidFill>
              <a:latin typeface="Arial"/>
              <a:ea typeface="Arial"/>
              <a:cs typeface="Arial"/>
              <a:sym typeface="Arial"/>
            </a:endParaRPr>
          </a:p>
          <a:p>
            <a:pPr indent="-229234" lvl="0" marL="241300" marR="121920" rtl="0" algn="l">
              <a:lnSpc>
                <a:spcPct val="108000"/>
              </a:lnSpc>
              <a:spcBef>
                <a:spcPts val="1025"/>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This results in a “figure-8” pattern - it  is sensitive only to sounds arriving  from directly in front or directly  behind</a:t>
            </a:r>
            <a:endParaRPr b="0" i="0" sz="2000" u="none" cap="none" strike="noStrike">
              <a:solidFill>
                <a:schemeClr val="dk1"/>
              </a:solidFill>
              <a:latin typeface="Arial"/>
              <a:ea typeface="Arial"/>
              <a:cs typeface="Arial"/>
              <a:sym typeface="Arial"/>
            </a:endParaRPr>
          </a:p>
        </p:txBody>
      </p:sp>
      <p:pic>
        <p:nvPicPr>
          <p:cNvPr id="1132" name="Google Shape;1132;p187"/>
          <p:cNvPicPr preferRelativeResize="0"/>
          <p:nvPr/>
        </p:nvPicPr>
        <p:blipFill rotWithShape="1">
          <a:blip r:embed="rId3">
            <a:alphaModFix/>
          </a:blip>
          <a:srcRect b="0" l="0" r="0" t="0"/>
          <a:stretch/>
        </p:blipFill>
        <p:spPr>
          <a:xfrm>
            <a:off x="5526023" y="1645920"/>
            <a:ext cx="2569464" cy="2743200"/>
          </a:xfrm>
          <a:prstGeom prst="rect">
            <a:avLst/>
          </a:prstGeom>
          <a:noFill/>
          <a:ln>
            <a:noFill/>
          </a:ln>
        </p:spPr>
      </p:pic>
      <p:sp>
        <p:nvSpPr>
          <p:cNvPr id="1133" name="Google Shape;1133;p187"/>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17</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88"/>
          <p:cNvSpPr txBox="1"/>
          <p:nvPr>
            <p:ph type="title"/>
          </p:nvPr>
        </p:nvSpPr>
        <p:spPr>
          <a:xfrm>
            <a:off x="3067870" y="319007"/>
            <a:ext cx="5235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Unidirectional/Cardioid</a:t>
            </a:r>
            <a:endParaRPr/>
          </a:p>
        </p:txBody>
      </p:sp>
      <p:sp>
        <p:nvSpPr>
          <p:cNvPr id="1139" name="Google Shape;1139;p188"/>
          <p:cNvSpPr txBox="1"/>
          <p:nvPr/>
        </p:nvSpPr>
        <p:spPr>
          <a:xfrm>
            <a:off x="685500" y="867575"/>
            <a:ext cx="3688800" cy="3997500"/>
          </a:xfrm>
          <a:prstGeom prst="rect">
            <a:avLst/>
          </a:prstGeom>
          <a:noFill/>
          <a:ln>
            <a:noFill/>
          </a:ln>
        </p:spPr>
        <p:txBody>
          <a:bodyPr anchorCtr="0" anchor="t" bIns="0" lIns="0" spcFirstLastPara="1" rIns="0" wrap="square" tIns="109200">
            <a:spAutoFit/>
          </a:bodyPr>
          <a:lstStyle/>
          <a:p>
            <a:pPr indent="-229234" lvl="0" marL="241300" marR="0" rtl="0" algn="just">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Unidirectional = one direction</a:t>
            </a:r>
            <a:endParaRPr b="0" i="0" sz="2000" u="none" cap="none" strike="noStrike">
              <a:solidFill>
                <a:schemeClr val="dk1"/>
              </a:solidFill>
              <a:latin typeface="Arial"/>
              <a:ea typeface="Arial"/>
              <a:cs typeface="Arial"/>
              <a:sym typeface="Arial"/>
            </a:endParaRPr>
          </a:p>
          <a:p>
            <a:pPr indent="-229234" lvl="0" marL="241300" marR="6350" rtl="0" algn="just">
              <a:lnSpc>
                <a:spcPct val="90100"/>
              </a:lnSpc>
              <a:spcBef>
                <a:spcPts val="101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collects most of the sound  from the front, and very little  from the back and sides.</a:t>
            </a:r>
            <a:endParaRPr b="0" i="0" sz="2000" u="none" cap="none" strike="noStrike">
              <a:solidFill>
                <a:schemeClr val="dk1"/>
              </a:solidFill>
              <a:latin typeface="Arial"/>
              <a:ea typeface="Arial"/>
              <a:cs typeface="Arial"/>
              <a:sym typeface="Arial"/>
            </a:endParaRPr>
          </a:p>
          <a:p>
            <a:pPr indent="-229234" lvl="0" marL="241300" marR="5080" rtl="0" algn="just">
              <a:lnSpc>
                <a:spcPct val="89800"/>
              </a:lnSpc>
              <a:spcBef>
                <a:spcPts val="91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The microphone has a </a:t>
            </a:r>
            <a:r>
              <a:rPr b="0" i="1" lang="en" sz="2100" u="none" cap="none" strike="noStrike">
                <a:solidFill>
                  <a:schemeClr val="dk1"/>
                </a:solidFill>
                <a:latin typeface="Arial"/>
                <a:ea typeface="Arial"/>
                <a:cs typeface="Arial"/>
                <a:sym typeface="Arial"/>
              </a:rPr>
              <a:t>null </a:t>
            </a:r>
            <a:r>
              <a:rPr b="0" i="0" lang="en" sz="2000" u="none" cap="none" strike="noStrike">
                <a:solidFill>
                  <a:schemeClr val="dk1"/>
                </a:solidFill>
                <a:latin typeface="Arial"/>
                <a:ea typeface="Arial"/>
                <a:cs typeface="Arial"/>
                <a:sym typeface="Arial"/>
              </a:rPr>
              <a:t>at  180-degrees - it will not  respond	to	sound  approaching directly from the  rear.</a:t>
            </a:r>
            <a:endParaRPr b="0" i="0" sz="2000" u="none" cap="none" strike="noStrike">
              <a:solidFill>
                <a:schemeClr val="dk1"/>
              </a:solidFill>
              <a:latin typeface="Arial"/>
              <a:ea typeface="Arial"/>
              <a:cs typeface="Arial"/>
              <a:sym typeface="Arial"/>
            </a:endParaRPr>
          </a:p>
          <a:p>
            <a:pPr indent="-229234" lvl="0" marL="241300" marR="866139" rtl="0" algn="l">
              <a:lnSpc>
                <a:spcPct val="108000"/>
              </a:lnSpc>
              <a:spcBef>
                <a:spcPts val="103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This results in a “heart-  shaped” pattern  (cardio=heart)</a:t>
            </a:r>
            <a:endParaRPr b="0" i="0" sz="2000" u="none" cap="none" strike="noStrike">
              <a:solidFill>
                <a:schemeClr val="dk1"/>
              </a:solidFill>
              <a:latin typeface="Arial"/>
              <a:ea typeface="Arial"/>
              <a:cs typeface="Arial"/>
              <a:sym typeface="Arial"/>
            </a:endParaRPr>
          </a:p>
        </p:txBody>
      </p:sp>
      <p:pic>
        <p:nvPicPr>
          <p:cNvPr id="1140" name="Google Shape;1140;p188"/>
          <p:cNvPicPr preferRelativeResize="0"/>
          <p:nvPr/>
        </p:nvPicPr>
        <p:blipFill rotWithShape="1">
          <a:blip r:embed="rId3">
            <a:alphaModFix/>
          </a:blip>
          <a:srcRect b="0" l="0" r="0" t="0"/>
          <a:stretch/>
        </p:blipFill>
        <p:spPr>
          <a:xfrm>
            <a:off x="4439411" y="1645920"/>
            <a:ext cx="3200399" cy="2295525"/>
          </a:xfrm>
          <a:prstGeom prst="rect">
            <a:avLst/>
          </a:prstGeom>
          <a:noFill/>
          <a:ln>
            <a:noFill/>
          </a:ln>
        </p:spPr>
      </p:pic>
      <p:sp>
        <p:nvSpPr>
          <p:cNvPr id="1141" name="Google Shape;1141;p188"/>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18</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670941" y="683132"/>
            <a:ext cx="7802100" cy="443100"/>
          </a:xfrm>
          <a:prstGeom prst="rect">
            <a:avLst/>
          </a:prstGeom>
          <a:noFill/>
          <a:ln>
            <a:noFill/>
          </a:ln>
        </p:spPr>
        <p:txBody>
          <a:bodyPr anchorCtr="0" anchor="t" bIns="0" lIns="0" spcFirstLastPara="1" rIns="0" wrap="square" tIns="12050">
            <a:spAutoFit/>
          </a:bodyPr>
          <a:lstStyle/>
          <a:p>
            <a:pPr indent="0" lvl="0" marL="4521835" rtl="0" algn="l">
              <a:lnSpc>
                <a:spcPct val="100000"/>
              </a:lnSpc>
              <a:spcBef>
                <a:spcPts val="0"/>
              </a:spcBef>
              <a:spcAft>
                <a:spcPts val="0"/>
              </a:spcAft>
              <a:buSzPts val="1400"/>
              <a:buNone/>
            </a:pPr>
            <a:r>
              <a:rPr lang="en"/>
              <a:t>Other	patterns</a:t>
            </a:r>
            <a:endParaRPr/>
          </a:p>
        </p:txBody>
      </p:sp>
      <p:sp>
        <p:nvSpPr>
          <p:cNvPr id="1147" name="Google Shape;1147;p189"/>
          <p:cNvSpPr txBox="1"/>
          <p:nvPr/>
        </p:nvSpPr>
        <p:spPr>
          <a:xfrm>
            <a:off x="738327" y="1377887"/>
            <a:ext cx="7616100" cy="1878000"/>
          </a:xfrm>
          <a:prstGeom prst="rect">
            <a:avLst/>
          </a:prstGeom>
          <a:noFill/>
          <a:ln>
            <a:noFill/>
          </a:ln>
        </p:spPr>
        <p:txBody>
          <a:bodyPr anchorCtr="0" anchor="t" bIns="0" lIns="0" spcFirstLastPara="1" rIns="0" wrap="square" tIns="74275">
            <a:spAutoFit/>
          </a:bodyPr>
          <a:lstStyle/>
          <a:p>
            <a:pPr indent="-228600" lvl="0" marL="240665" marR="5080" rtl="0" algn="just">
              <a:lnSpc>
                <a:spcPct val="80000"/>
              </a:lnSpc>
              <a:spcBef>
                <a:spcPts val="0"/>
              </a:spcBef>
              <a:spcAft>
                <a:spcPts val="0"/>
              </a:spcAft>
              <a:buClr>
                <a:schemeClr val="dk1"/>
              </a:buClr>
              <a:buSzPts val="2000"/>
              <a:buFont typeface="Arial"/>
              <a:buChar char="•"/>
            </a:pPr>
            <a:r>
              <a:rPr b="1" i="0" lang="en" sz="2000" u="none" cap="none" strike="noStrike">
                <a:solidFill>
                  <a:schemeClr val="dk1"/>
                </a:solidFill>
                <a:latin typeface="Arial"/>
                <a:ea typeface="Arial"/>
                <a:cs typeface="Arial"/>
                <a:sym typeface="Arial"/>
              </a:rPr>
              <a:t>Super- and Hyper-cardioid </a:t>
            </a:r>
            <a:r>
              <a:rPr b="0" i="0" lang="en" sz="2000" u="none" cap="none" strike="noStrike">
                <a:solidFill>
                  <a:schemeClr val="dk1"/>
                </a:solidFill>
                <a:latin typeface="Arial"/>
                <a:ea typeface="Arial"/>
                <a:cs typeface="Arial"/>
                <a:sym typeface="Arial"/>
              </a:rPr>
              <a:t>mic’s are cardioids that use more  bidirectional in the “recipe.” This results in a more narrow pickup  in the front and a small pickup lobe in the rear. The nulls are  moved to 120 or 110 degrees.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15"/>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228600" lvl="0" marL="240665" marR="5080" rtl="0" algn="just">
              <a:lnSpc>
                <a:spcPct val="80000"/>
              </a:lnSpc>
              <a:spcBef>
                <a:spcPts val="0"/>
              </a:spcBef>
              <a:spcAft>
                <a:spcPts val="0"/>
              </a:spcAft>
              <a:buClr>
                <a:schemeClr val="dk1"/>
              </a:buClr>
              <a:buSzPts val="2000"/>
              <a:buFont typeface="Arial"/>
              <a:buChar char="•"/>
            </a:pPr>
            <a:r>
              <a:rPr b="1" i="0" lang="en" sz="2000" u="none" cap="none" strike="noStrike">
                <a:solidFill>
                  <a:schemeClr val="dk1"/>
                </a:solidFill>
                <a:latin typeface="Arial"/>
                <a:ea typeface="Arial"/>
                <a:cs typeface="Arial"/>
                <a:sym typeface="Arial"/>
              </a:rPr>
              <a:t>Shotgun </a:t>
            </a:r>
            <a:r>
              <a:rPr b="0" i="0" lang="en" sz="2000" u="none" cap="none" strike="noStrike">
                <a:solidFill>
                  <a:schemeClr val="dk1"/>
                </a:solidFill>
                <a:latin typeface="Arial"/>
                <a:ea typeface="Arial"/>
                <a:cs typeface="Arial"/>
                <a:sym typeface="Arial"/>
              </a:rPr>
              <a:t>- uses an interference tube to get a very narrow forward  pickup. The longer the tube, the more narrow the pickup.</a:t>
            </a:r>
            <a:endParaRPr b="0" i="0" sz="2000" u="none" cap="none" strike="noStrike">
              <a:solidFill>
                <a:schemeClr val="dk1"/>
              </a:solidFill>
              <a:latin typeface="Arial"/>
              <a:ea typeface="Arial"/>
              <a:cs typeface="Arial"/>
              <a:sym typeface="Arial"/>
            </a:endParaRPr>
          </a:p>
        </p:txBody>
      </p:sp>
      <p:pic>
        <p:nvPicPr>
          <p:cNvPr id="1148" name="Google Shape;1148;p189"/>
          <p:cNvPicPr preferRelativeResize="0"/>
          <p:nvPr/>
        </p:nvPicPr>
        <p:blipFill rotWithShape="1">
          <a:blip r:embed="rId3">
            <a:alphaModFix/>
          </a:blip>
          <a:srcRect b="0" l="0" r="0" t="0"/>
          <a:stretch/>
        </p:blipFill>
        <p:spPr>
          <a:xfrm>
            <a:off x="5632700" y="3255875"/>
            <a:ext cx="2336625" cy="1652175"/>
          </a:xfrm>
          <a:prstGeom prst="rect">
            <a:avLst/>
          </a:prstGeom>
          <a:noFill/>
          <a:ln>
            <a:noFill/>
          </a:ln>
        </p:spPr>
      </p:pic>
      <p:pic>
        <p:nvPicPr>
          <p:cNvPr id="1149" name="Google Shape;1149;p189"/>
          <p:cNvPicPr preferRelativeResize="0"/>
          <p:nvPr/>
        </p:nvPicPr>
        <p:blipFill rotWithShape="1">
          <a:blip r:embed="rId4">
            <a:alphaModFix/>
          </a:blip>
          <a:srcRect b="0" l="0" r="0" t="0"/>
          <a:stretch/>
        </p:blipFill>
        <p:spPr>
          <a:xfrm>
            <a:off x="1722120" y="3295268"/>
            <a:ext cx="2286000" cy="1137285"/>
          </a:xfrm>
          <a:prstGeom prst="rect">
            <a:avLst/>
          </a:prstGeom>
          <a:noFill/>
          <a:ln>
            <a:noFill/>
          </a:ln>
        </p:spPr>
      </p:pic>
      <p:sp>
        <p:nvSpPr>
          <p:cNvPr id="1150" name="Google Shape;1150;p189"/>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19</a:t>
            </a:r>
            <a:endParaRPr b="0" i="0" sz="1050" u="none" cap="none" strike="noStrike">
              <a:solidFill>
                <a:schemeClr val="dk1"/>
              </a:solidFill>
              <a:latin typeface="Arial"/>
              <a:ea typeface="Arial"/>
              <a:cs typeface="Arial"/>
              <a:sym typeface="Arial"/>
            </a:endParaRPr>
          </a:p>
        </p:txBody>
      </p:sp>
      <p:sp>
        <p:nvSpPr>
          <p:cNvPr id="1151" name="Google Shape;1151;p189"/>
          <p:cNvSpPr txBox="1"/>
          <p:nvPr/>
        </p:nvSpPr>
        <p:spPr>
          <a:xfrm>
            <a:off x="2771901" y="4500296"/>
            <a:ext cx="8820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Shotgun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1" type="body"/>
          </p:nvPr>
        </p:nvSpPr>
        <p:spPr>
          <a:xfrm>
            <a:off x="311700" y="342000"/>
            <a:ext cx="8520600" cy="422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The Total Reluctance is given by</a:t>
            </a:r>
            <a:endParaRPr/>
          </a:p>
        </p:txBody>
      </p:sp>
      <p:pic>
        <p:nvPicPr>
          <p:cNvPr id="177" name="Google Shape;177;p18"/>
          <p:cNvPicPr preferRelativeResize="0"/>
          <p:nvPr/>
        </p:nvPicPr>
        <p:blipFill rotWithShape="1">
          <a:blip r:embed="rId3">
            <a:alphaModFix/>
          </a:blip>
          <a:srcRect b="0" l="6819" r="14426" t="21246"/>
          <a:stretch/>
        </p:blipFill>
        <p:spPr>
          <a:xfrm>
            <a:off x="623400" y="952050"/>
            <a:ext cx="3615351" cy="3905700"/>
          </a:xfrm>
          <a:prstGeom prst="rect">
            <a:avLst/>
          </a:prstGeom>
          <a:noFill/>
          <a:ln>
            <a:noFill/>
          </a:ln>
        </p:spPr>
      </p:pic>
      <p:pic>
        <p:nvPicPr>
          <p:cNvPr id="178" name="Google Shape;178;p18"/>
          <p:cNvPicPr preferRelativeResize="0"/>
          <p:nvPr/>
        </p:nvPicPr>
        <p:blipFill rotWithShape="1">
          <a:blip r:embed="rId4">
            <a:alphaModFix/>
          </a:blip>
          <a:srcRect b="0" l="6199" r="6722" t="4452"/>
          <a:stretch/>
        </p:blipFill>
        <p:spPr>
          <a:xfrm>
            <a:off x="4311600" y="952050"/>
            <a:ext cx="4217875" cy="39057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0"/>
          <p:cNvSpPr txBox="1"/>
          <p:nvPr>
            <p:ph type="title"/>
          </p:nvPr>
        </p:nvSpPr>
        <p:spPr>
          <a:xfrm>
            <a:off x="3695827" y="683132"/>
            <a:ext cx="4775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Types of Microphone</a:t>
            </a:r>
            <a:endParaRPr/>
          </a:p>
        </p:txBody>
      </p:sp>
      <p:sp>
        <p:nvSpPr>
          <p:cNvPr id="1157" name="Google Shape;1157;p190"/>
          <p:cNvSpPr txBox="1"/>
          <p:nvPr/>
        </p:nvSpPr>
        <p:spPr>
          <a:xfrm>
            <a:off x="673100" y="1526256"/>
            <a:ext cx="4350900" cy="2583900"/>
          </a:xfrm>
          <a:prstGeom prst="rect">
            <a:avLst/>
          </a:prstGeom>
          <a:noFill/>
          <a:ln>
            <a:noFill/>
          </a:ln>
        </p:spPr>
        <p:txBody>
          <a:bodyPr anchorCtr="0" anchor="t" bIns="0" lIns="0" spcFirstLastPara="1" rIns="0" wrap="square" tIns="87625">
            <a:spAutoFit/>
          </a:bodyPr>
          <a:lstStyle/>
          <a:p>
            <a:pPr indent="-229234" lvl="0" marL="2413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Handheld Microphone</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655"/>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Lavaliere (Tie-Pin) Microphone</a:t>
            </a:r>
            <a:endParaRPr b="0" i="0" sz="2400" u="none" cap="none" strike="noStrike">
              <a:solidFill>
                <a:schemeClr val="dk1"/>
              </a:solidFill>
              <a:latin typeface="Arial"/>
              <a:ea typeface="Arial"/>
              <a:cs typeface="Arial"/>
              <a:sym typeface="Arial"/>
            </a:endParaRPr>
          </a:p>
          <a:p>
            <a:pPr indent="-229234" lvl="0" marL="241300" marR="0" rtl="0" algn="l">
              <a:lnSpc>
                <a:spcPct val="100000"/>
              </a:lnSpc>
              <a:spcBef>
                <a:spcPts val="705"/>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Surface Mount Microphone</a:t>
            </a:r>
            <a:endParaRPr b="0" i="0" sz="2400" u="none" cap="none" strike="noStrike">
              <a:solidFill>
                <a:schemeClr val="dk1"/>
              </a:solidFill>
              <a:latin typeface="Arial"/>
              <a:ea typeface="Arial"/>
              <a:cs typeface="Arial"/>
              <a:sym typeface="Arial"/>
            </a:endParaRPr>
          </a:p>
          <a:p>
            <a:pPr indent="-229234" lvl="0" marL="241300" marR="0" rtl="0" algn="l">
              <a:lnSpc>
                <a:spcPct val="100000"/>
              </a:lnSpc>
              <a:spcBef>
                <a:spcPts val="80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Shotgun Microphone</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Wireless Microphone System</a:t>
            </a:r>
            <a:endParaRPr b="0" i="0" sz="2200" u="none" cap="none" strike="noStrike">
              <a:solidFill>
                <a:schemeClr val="dk1"/>
              </a:solidFill>
              <a:latin typeface="Arial"/>
              <a:ea typeface="Arial"/>
              <a:cs typeface="Arial"/>
              <a:sym typeface="Arial"/>
            </a:endParaRPr>
          </a:p>
        </p:txBody>
      </p:sp>
      <p:grpSp>
        <p:nvGrpSpPr>
          <p:cNvPr id="1158" name="Google Shape;1158;p190"/>
          <p:cNvGrpSpPr/>
          <p:nvPr/>
        </p:nvGrpSpPr>
        <p:grpSpPr>
          <a:xfrm>
            <a:off x="4547073" y="1627451"/>
            <a:ext cx="3924443" cy="3653027"/>
            <a:chOff x="4207383" y="1964435"/>
            <a:chExt cx="4456050" cy="4870703"/>
          </a:xfrm>
        </p:grpSpPr>
        <p:pic>
          <p:nvPicPr>
            <p:cNvPr id="1159" name="Google Shape;1159;p190"/>
            <p:cNvPicPr preferRelativeResize="0"/>
            <p:nvPr/>
          </p:nvPicPr>
          <p:blipFill rotWithShape="1">
            <a:blip r:embed="rId3">
              <a:alphaModFix/>
            </a:blip>
            <a:srcRect b="0" l="0" r="0" t="0"/>
            <a:stretch/>
          </p:blipFill>
          <p:spPr>
            <a:xfrm>
              <a:off x="7335012" y="1964435"/>
              <a:ext cx="1124711" cy="1944624"/>
            </a:xfrm>
            <a:prstGeom prst="rect">
              <a:avLst/>
            </a:prstGeom>
            <a:noFill/>
            <a:ln>
              <a:noFill/>
            </a:ln>
          </p:spPr>
        </p:pic>
        <p:sp>
          <p:nvSpPr>
            <p:cNvPr id="1160" name="Google Shape;1160;p190"/>
            <p:cNvSpPr/>
            <p:nvPr/>
          </p:nvSpPr>
          <p:spPr>
            <a:xfrm>
              <a:off x="4207383" y="2392425"/>
              <a:ext cx="3127375" cy="212725"/>
            </a:xfrm>
            <a:custGeom>
              <a:rect b="b" l="l" r="r" t="t"/>
              <a:pathLst>
                <a:path extrusionOk="0" h="212725" w="3127375">
                  <a:moveTo>
                    <a:pt x="3053207" y="136398"/>
                  </a:moveTo>
                  <a:lnTo>
                    <a:pt x="3051461" y="168078"/>
                  </a:lnTo>
                  <a:lnTo>
                    <a:pt x="3064256" y="168783"/>
                  </a:lnTo>
                  <a:lnTo>
                    <a:pt x="3063493" y="181483"/>
                  </a:lnTo>
                  <a:lnTo>
                    <a:pt x="3050723" y="181483"/>
                  </a:lnTo>
                  <a:lnTo>
                    <a:pt x="3049016" y="212471"/>
                  </a:lnTo>
                  <a:lnTo>
                    <a:pt x="3120777" y="181483"/>
                  </a:lnTo>
                  <a:lnTo>
                    <a:pt x="3063493" y="181483"/>
                  </a:lnTo>
                  <a:lnTo>
                    <a:pt x="3050761" y="180781"/>
                  </a:lnTo>
                  <a:lnTo>
                    <a:pt x="3122402" y="180781"/>
                  </a:lnTo>
                  <a:lnTo>
                    <a:pt x="3127247" y="178688"/>
                  </a:lnTo>
                  <a:lnTo>
                    <a:pt x="3053207" y="136398"/>
                  </a:lnTo>
                  <a:close/>
                </a:path>
                <a:path extrusionOk="0" h="212725" w="3127375">
                  <a:moveTo>
                    <a:pt x="3051461" y="168078"/>
                  </a:moveTo>
                  <a:lnTo>
                    <a:pt x="3050761" y="180781"/>
                  </a:lnTo>
                  <a:lnTo>
                    <a:pt x="3063493" y="181483"/>
                  </a:lnTo>
                  <a:lnTo>
                    <a:pt x="3064256" y="168783"/>
                  </a:lnTo>
                  <a:lnTo>
                    <a:pt x="3051461" y="168078"/>
                  </a:lnTo>
                  <a:close/>
                </a:path>
                <a:path extrusionOk="0" h="212725" w="3127375">
                  <a:moveTo>
                    <a:pt x="762" y="0"/>
                  </a:moveTo>
                  <a:lnTo>
                    <a:pt x="0" y="12700"/>
                  </a:lnTo>
                  <a:lnTo>
                    <a:pt x="3050761" y="180781"/>
                  </a:lnTo>
                  <a:lnTo>
                    <a:pt x="3051461" y="168078"/>
                  </a:lnTo>
                  <a:lnTo>
                    <a:pt x="762" y="0"/>
                  </a:lnTo>
                  <a:close/>
                </a:path>
              </a:pathLst>
            </a:custGeom>
            <a:solidFill>
              <a:srgbClr val="DF2D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61" name="Google Shape;1161;p190"/>
            <p:cNvPicPr preferRelativeResize="0"/>
            <p:nvPr/>
          </p:nvPicPr>
          <p:blipFill rotWithShape="1">
            <a:blip r:embed="rId4">
              <a:alphaModFix/>
            </a:blip>
            <a:srcRect b="0" l="0" r="0" t="0"/>
            <a:stretch/>
          </p:blipFill>
          <p:spPr>
            <a:xfrm>
              <a:off x="6146292" y="4407913"/>
              <a:ext cx="2517141" cy="1385703"/>
            </a:xfrm>
            <a:prstGeom prst="rect">
              <a:avLst/>
            </a:prstGeom>
            <a:noFill/>
            <a:ln>
              <a:noFill/>
            </a:ln>
          </p:spPr>
        </p:pic>
        <p:pic>
          <p:nvPicPr>
            <p:cNvPr id="1162" name="Google Shape;1162;p190"/>
            <p:cNvPicPr preferRelativeResize="0"/>
            <p:nvPr/>
          </p:nvPicPr>
          <p:blipFill rotWithShape="1">
            <a:blip r:embed="rId5">
              <a:alphaModFix/>
            </a:blip>
            <a:srcRect b="0" l="0" r="0" t="0"/>
            <a:stretch/>
          </p:blipFill>
          <p:spPr>
            <a:xfrm>
              <a:off x="4207764" y="4285486"/>
              <a:ext cx="1699260" cy="2549652"/>
            </a:xfrm>
            <a:prstGeom prst="rect">
              <a:avLst/>
            </a:prstGeom>
            <a:noFill/>
            <a:ln>
              <a:noFill/>
            </a:ln>
          </p:spPr>
        </p:pic>
        <p:sp>
          <p:nvSpPr>
            <p:cNvPr id="1163" name="Google Shape;1163;p190"/>
            <p:cNvSpPr/>
            <p:nvPr/>
          </p:nvSpPr>
          <p:spPr>
            <a:xfrm>
              <a:off x="5052060" y="2932048"/>
              <a:ext cx="2038984" cy="1547495"/>
            </a:xfrm>
            <a:custGeom>
              <a:rect b="b" l="l" r="r" t="t"/>
              <a:pathLst>
                <a:path extrusionOk="0" h="1547495" w="2038984">
                  <a:moveTo>
                    <a:pt x="322199" y="1361567"/>
                  </a:moveTo>
                  <a:lnTo>
                    <a:pt x="291973" y="1371079"/>
                  </a:lnTo>
                  <a:lnTo>
                    <a:pt x="12192" y="481330"/>
                  </a:lnTo>
                  <a:lnTo>
                    <a:pt x="0" y="485140"/>
                  </a:lnTo>
                  <a:lnTo>
                    <a:pt x="279793" y="1374914"/>
                  </a:lnTo>
                  <a:lnTo>
                    <a:pt x="249555" y="1384427"/>
                  </a:lnTo>
                  <a:lnTo>
                    <a:pt x="308737" y="1445641"/>
                  </a:lnTo>
                  <a:lnTo>
                    <a:pt x="318122" y="1386967"/>
                  </a:lnTo>
                  <a:lnTo>
                    <a:pt x="322199" y="1361567"/>
                  </a:lnTo>
                  <a:close/>
                </a:path>
                <a:path extrusionOk="0" h="1547495" w="2038984">
                  <a:moveTo>
                    <a:pt x="2038604" y="1547241"/>
                  </a:moveTo>
                  <a:lnTo>
                    <a:pt x="2023656" y="1509649"/>
                  </a:lnTo>
                  <a:lnTo>
                    <a:pt x="2007108" y="1467993"/>
                  </a:lnTo>
                  <a:lnTo>
                    <a:pt x="1985924" y="1491780"/>
                  </a:lnTo>
                  <a:lnTo>
                    <a:pt x="313563" y="0"/>
                  </a:lnTo>
                  <a:lnTo>
                    <a:pt x="305181" y="9398"/>
                  </a:lnTo>
                  <a:lnTo>
                    <a:pt x="1977542" y="1501190"/>
                  </a:lnTo>
                  <a:lnTo>
                    <a:pt x="1956435" y="1524889"/>
                  </a:lnTo>
                  <a:lnTo>
                    <a:pt x="2038604" y="1547241"/>
                  </a:lnTo>
                  <a:close/>
                </a:path>
              </a:pathLst>
            </a:custGeom>
            <a:solidFill>
              <a:srgbClr val="DF2D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190"/>
          <p:cNvGrpSpPr/>
          <p:nvPr/>
        </p:nvGrpSpPr>
        <p:grpSpPr>
          <a:xfrm>
            <a:off x="311390" y="3411192"/>
            <a:ext cx="3384424" cy="1732312"/>
            <a:chOff x="356615" y="4372990"/>
            <a:chExt cx="3384424" cy="2309749"/>
          </a:xfrm>
        </p:grpSpPr>
        <p:pic>
          <p:nvPicPr>
            <p:cNvPr id="1165" name="Google Shape;1165;p190"/>
            <p:cNvPicPr preferRelativeResize="0"/>
            <p:nvPr/>
          </p:nvPicPr>
          <p:blipFill rotWithShape="1">
            <a:blip r:embed="rId6">
              <a:alphaModFix/>
            </a:blip>
            <a:srcRect b="0" l="0" r="0" t="0"/>
            <a:stretch/>
          </p:blipFill>
          <p:spPr>
            <a:xfrm>
              <a:off x="356615" y="4378451"/>
              <a:ext cx="2705100" cy="2304288"/>
            </a:xfrm>
            <a:prstGeom prst="rect">
              <a:avLst/>
            </a:prstGeom>
            <a:noFill/>
            <a:ln>
              <a:noFill/>
            </a:ln>
          </p:spPr>
        </p:pic>
        <p:sp>
          <p:nvSpPr>
            <p:cNvPr id="1166" name="Google Shape;1166;p190"/>
            <p:cNvSpPr/>
            <p:nvPr/>
          </p:nvSpPr>
          <p:spPr>
            <a:xfrm>
              <a:off x="2889504" y="4372990"/>
              <a:ext cx="851535" cy="504189"/>
            </a:xfrm>
            <a:custGeom>
              <a:rect b="b" l="l" r="r" t="t"/>
              <a:pathLst>
                <a:path extrusionOk="0" h="504189" w="851535">
                  <a:moveTo>
                    <a:pt x="46354" y="432561"/>
                  </a:moveTo>
                  <a:lnTo>
                    <a:pt x="0" y="504062"/>
                  </a:lnTo>
                  <a:lnTo>
                    <a:pt x="84962" y="498347"/>
                  </a:lnTo>
                  <a:lnTo>
                    <a:pt x="72665" y="477392"/>
                  </a:lnTo>
                  <a:lnTo>
                    <a:pt x="57912" y="477392"/>
                  </a:lnTo>
                  <a:lnTo>
                    <a:pt x="51562" y="466470"/>
                  </a:lnTo>
                  <a:lnTo>
                    <a:pt x="62485" y="460048"/>
                  </a:lnTo>
                  <a:lnTo>
                    <a:pt x="46354" y="432561"/>
                  </a:lnTo>
                  <a:close/>
                </a:path>
                <a:path extrusionOk="0" h="504189" w="851535">
                  <a:moveTo>
                    <a:pt x="62485" y="460048"/>
                  </a:moveTo>
                  <a:lnTo>
                    <a:pt x="51562" y="466470"/>
                  </a:lnTo>
                  <a:lnTo>
                    <a:pt x="57912" y="477392"/>
                  </a:lnTo>
                  <a:lnTo>
                    <a:pt x="68880" y="470944"/>
                  </a:lnTo>
                  <a:lnTo>
                    <a:pt x="62485" y="460048"/>
                  </a:lnTo>
                  <a:close/>
                </a:path>
                <a:path extrusionOk="0" h="504189" w="851535">
                  <a:moveTo>
                    <a:pt x="68880" y="470944"/>
                  </a:moveTo>
                  <a:lnTo>
                    <a:pt x="57912" y="477392"/>
                  </a:lnTo>
                  <a:lnTo>
                    <a:pt x="72665" y="477392"/>
                  </a:lnTo>
                  <a:lnTo>
                    <a:pt x="68880" y="470944"/>
                  </a:lnTo>
                  <a:close/>
                </a:path>
                <a:path extrusionOk="0" h="504189" w="851535">
                  <a:moveTo>
                    <a:pt x="844931" y="0"/>
                  </a:moveTo>
                  <a:lnTo>
                    <a:pt x="62485" y="460048"/>
                  </a:lnTo>
                  <a:lnTo>
                    <a:pt x="68880" y="470944"/>
                  </a:lnTo>
                  <a:lnTo>
                    <a:pt x="851407" y="10921"/>
                  </a:lnTo>
                  <a:lnTo>
                    <a:pt x="844931" y="0"/>
                  </a:lnTo>
                  <a:close/>
                </a:path>
              </a:pathLst>
            </a:custGeom>
            <a:solidFill>
              <a:srgbClr val="DF2D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67" name="Google Shape;1167;p190"/>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20</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1"/>
          <p:cNvSpPr txBox="1"/>
          <p:nvPr>
            <p:ph type="title"/>
          </p:nvPr>
        </p:nvSpPr>
        <p:spPr>
          <a:xfrm>
            <a:off x="2344650" y="319000"/>
            <a:ext cx="3406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a:t>Accessories</a:t>
            </a:r>
            <a:endParaRPr/>
          </a:p>
        </p:txBody>
      </p:sp>
      <p:sp>
        <p:nvSpPr>
          <p:cNvPr id="1173" name="Google Shape;1173;p191"/>
          <p:cNvSpPr txBox="1"/>
          <p:nvPr/>
        </p:nvSpPr>
        <p:spPr>
          <a:xfrm>
            <a:off x="673100" y="1583150"/>
            <a:ext cx="5237400" cy="3054000"/>
          </a:xfrm>
          <a:prstGeom prst="rect">
            <a:avLst/>
          </a:prstGeom>
          <a:noFill/>
          <a:ln>
            <a:noFill/>
          </a:ln>
        </p:spPr>
        <p:txBody>
          <a:bodyPr anchorCtr="0" anchor="t" bIns="0" lIns="0" spcFirstLastPara="1" rIns="0" wrap="square" tIns="49525">
            <a:spAutoFit/>
          </a:bodyPr>
          <a:lstStyle/>
          <a:p>
            <a:pPr indent="-229234" lvl="0" marL="241300" marR="5080" rtl="0" algn="just">
              <a:lnSpc>
                <a:spcPct val="108181"/>
              </a:lnSpc>
              <a:spcBef>
                <a:spcPts val="0"/>
              </a:spcBef>
              <a:spcAft>
                <a:spcPts val="0"/>
              </a:spcAft>
              <a:buClr>
                <a:schemeClr val="dk1"/>
              </a:buClr>
              <a:buSzPts val="2200"/>
              <a:buFont typeface="Arial"/>
              <a:buChar char="•"/>
            </a:pPr>
            <a:r>
              <a:rPr b="1" i="0" lang="en" sz="2200" u="sng" cap="none" strike="noStrike">
                <a:solidFill>
                  <a:schemeClr val="dk1"/>
                </a:solidFill>
                <a:latin typeface="Arial"/>
                <a:ea typeface="Arial"/>
                <a:cs typeface="Arial"/>
                <a:sym typeface="Arial"/>
              </a:rPr>
              <a:t>Wind screen / Pop filter</a:t>
            </a:r>
            <a:r>
              <a:rPr b="0" i="0" lang="en" sz="2200" u="none" cap="none" strike="noStrike">
                <a:solidFill>
                  <a:schemeClr val="dk1"/>
                </a:solidFill>
                <a:latin typeface="Arial"/>
                <a:ea typeface="Arial"/>
                <a:cs typeface="Arial"/>
                <a:sym typeface="Arial"/>
              </a:rPr>
              <a:t>: reduces  “popping” caused by low frequencies  overloading the mic. Breath or wind  may cause noise and/or pops.</a:t>
            </a:r>
            <a:endParaRPr b="0" i="0" sz="2200" u="none" cap="none" strike="noStrike">
              <a:solidFill>
                <a:schemeClr val="dk1"/>
              </a:solidFill>
              <a:latin typeface="Arial"/>
              <a:ea typeface="Arial"/>
              <a:cs typeface="Arial"/>
              <a:sym typeface="Arial"/>
            </a:endParaRPr>
          </a:p>
          <a:p>
            <a:pPr indent="-229234" lvl="1" marL="698500" marR="0" rtl="0" algn="just">
              <a:lnSpc>
                <a:spcPct val="100000"/>
              </a:lnSpc>
              <a:spcBef>
                <a:spcPts val="275"/>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Types: Foam cover or Screen</a:t>
            </a:r>
            <a:endParaRPr b="0" i="0" sz="2000" u="none" cap="none" strike="noStrike">
              <a:solidFill>
                <a:schemeClr val="dk1"/>
              </a:solidFill>
              <a:latin typeface="Arial"/>
              <a:ea typeface="Arial"/>
              <a:cs typeface="Arial"/>
              <a:sym typeface="Arial"/>
            </a:endParaRPr>
          </a:p>
          <a:p>
            <a:pPr indent="-229234" lvl="0" marL="241300" marR="664210" rtl="0" algn="l">
              <a:lnSpc>
                <a:spcPct val="108181"/>
              </a:lnSpc>
              <a:spcBef>
                <a:spcPts val="969"/>
              </a:spcBef>
              <a:spcAft>
                <a:spcPts val="0"/>
              </a:spcAft>
              <a:buClr>
                <a:schemeClr val="dk1"/>
              </a:buClr>
              <a:buSzPts val="2200"/>
              <a:buFont typeface="Arial"/>
              <a:buChar char="•"/>
            </a:pPr>
            <a:r>
              <a:rPr b="1" i="0" lang="en" sz="2200" u="sng" cap="none" strike="noStrike">
                <a:solidFill>
                  <a:schemeClr val="dk1"/>
                </a:solidFill>
                <a:latin typeface="Arial"/>
                <a:ea typeface="Arial"/>
                <a:cs typeface="Arial"/>
                <a:sym typeface="Arial"/>
              </a:rPr>
              <a:t>Shock Mount</a:t>
            </a:r>
            <a:r>
              <a:rPr b="0" i="0" lang="en" sz="2200" u="none" cap="none" strike="noStrike">
                <a:solidFill>
                  <a:schemeClr val="dk1"/>
                </a:solidFill>
                <a:latin typeface="Arial"/>
                <a:ea typeface="Arial"/>
                <a:cs typeface="Arial"/>
                <a:sym typeface="Arial"/>
              </a:rPr>
              <a:t>: Reduces unwanted  mechanical vibrations from the mic  stand into the microphone body.</a:t>
            </a:r>
            <a:endParaRPr b="0" i="0" sz="2200" u="none" cap="none" strike="noStrike">
              <a:solidFill>
                <a:schemeClr val="dk1"/>
              </a:solidFill>
              <a:latin typeface="Arial"/>
              <a:ea typeface="Arial"/>
              <a:cs typeface="Arial"/>
              <a:sym typeface="Arial"/>
            </a:endParaRPr>
          </a:p>
        </p:txBody>
      </p:sp>
      <p:pic>
        <p:nvPicPr>
          <p:cNvPr id="1174" name="Google Shape;1174;p191"/>
          <p:cNvPicPr preferRelativeResize="0"/>
          <p:nvPr/>
        </p:nvPicPr>
        <p:blipFill rotWithShape="1">
          <a:blip r:embed="rId3">
            <a:alphaModFix/>
          </a:blip>
          <a:srcRect b="0" l="0" r="0" t="0"/>
          <a:stretch/>
        </p:blipFill>
        <p:spPr>
          <a:xfrm>
            <a:off x="6821423" y="946907"/>
            <a:ext cx="1715406" cy="1608167"/>
          </a:xfrm>
          <a:prstGeom prst="rect">
            <a:avLst/>
          </a:prstGeom>
          <a:noFill/>
          <a:ln>
            <a:noFill/>
          </a:ln>
        </p:spPr>
      </p:pic>
      <p:pic>
        <p:nvPicPr>
          <p:cNvPr id="1175" name="Google Shape;1175;p191"/>
          <p:cNvPicPr preferRelativeResize="0"/>
          <p:nvPr/>
        </p:nvPicPr>
        <p:blipFill rotWithShape="1">
          <a:blip r:embed="rId4">
            <a:alphaModFix/>
          </a:blip>
          <a:srcRect b="0" l="0" r="0" t="0"/>
          <a:stretch/>
        </p:blipFill>
        <p:spPr>
          <a:xfrm>
            <a:off x="7434217" y="2900776"/>
            <a:ext cx="1379302" cy="1486188"/>
          </a:xfrm>
          <a:prstGeom prst="rect">
            <a:avLst/>
          </a:prstGeom>
          <a:noFill/>
          <a:ln>
            <a:noFill/>
          </a:ln>
        </p:spPr>
      </p:pic>
      <p:pic>
        <p:nvPicPr>
          <p:cNvPr id="1176" name="Google Shape;1176;p191"/>
          <p:cNvPicPr preferRelativeResize="0"/>
          <p:nvPr/>
        </p:nvPicPr>
        <p:blipFill rotWithShape="1">
          <a:blip r:embed="rId5">
            <a:alphaModFix/>
          </a:blip>
          <a:srcRect b="0" l="0" r="0" t="0"/>
          <a:stretch/>
        </p:blipFill>
        <p:spPr>
          <a:xfrm>
            <a:off x="5750851" y="3092200"/>
            <a:ext cx="1379300" cy="1103350"/>
          </a:xfrm>
          <a:prstGeom prst="rect">
            <a:avLst/>
          </a:prstGeom>
          <a:noFill/>
          <a:ln>
            <a:noFill/>
          </a:ln>
        </p:spPr>
      </p:pic>
      <p:sp>
        <p:nvSpPr>
          <p:cNvPr id="1177" name="Google Shape;1177;p191"/>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21</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2"/>
          <p:cNvSpPr txBox="1"/>
          <p:nvPr>
            <p:ph type="title"/>
          </p:nvPr>
        </p:nvSpPr>
        <p:spPr>
          <a:xfrm>
            <a:off x="670941" y="410457"/>
            <a:ext cx="7802100" cy="443100"/>
          </a:xfrm>
          <a:prstGeom prst="rect">
            <a:avLst/>
          </a:prstGeom>
          <a:noFill/>
          <a:ln>
            <a:noFill/>
          </a:ln>
        </p:spPr>
        <p:txBody>
          <a:bodyPr anchorCtr="0" anchor="t" bIns="0" lIns="0" spcFirstLastPara="1" rIns="0" wrap="square" tIns="12050">
            <a:spAutoFit/>
          </a:bodyPr>
          <a:lstStyle/>
          <a:p>
            <a:pPr indent="0" lvl="0" marL="5029200" rtl="0" algn="l">
              <a:lnSpc>
                <a:spcPct val="100000"/>
              </a:lnSpc>
              <a:spcBef>
                <a:spcPts val="0"/>
              </a:spcBef>
              <a:spcAft>
                <a:spcPts val="0"/>
              </a:spcAft>
              <a:buSzPts val="1400"/>
              <a:buNone/>
            </a:pPr>
            <a:r>
              <a:rPr lang="en"/>
              <a:t>Applications</a:t>
            </a:r>
            <a:endParaRPr/>
          </a:p>
        </p:txBody>
      </p:sp>
      <p:sp>
        <p:nvSpPr>
          <p:cNvPr id="1183" name="Google Shape;1183;p192"/>
          <p:cNvSpPr txBox="1"/>
          <p:nvPr/>
        </p:nvSpPr>
        <p:spPr>
          <a:xfrm>
            <a:off x="673100" y="1115450"/>
            <a:ext cx="7435200" cy="3815400"/>
          </a:xfrm>
          <a:prstGeom prst="rect">
            <a:avLst/>
          </a:prstGeom>
          <a:noFill/>
          <a:ln>
            <a:noFill/>
          </a:ln>
        </p:spPr>
        <p:txBody>
          <a:bodyPr anchorCtr="0" anchor="t" bIns="0" lIns="0" spcFirstLastPara="1" rIns="0" wrap="square" tIns="105400">
            <a:spAutoFit/>
          </a:bodyPr>
          <a:lstStyle/>
          <a:p>
            <a:pPr indent="-229234" lvl="0" marL="2413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Telephones,</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Hearing aids,</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4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Public address systems for concert halls and public events,</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Motion picture production,</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Live and recorded audio engineering,</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40"/>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Two-way radios</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Megaphones, radio and television broadcasting</a:t>
            </a:r>
            <a:endParaRPr b="0" i="0" sz="2200" u="none" cap="none" strike="noStrike">
              <a:solidFill>
                <a:schemeClr val="dk1"/>
              </a:solidFill>
              <a:latin typeface="Arial"/>
              <a:ea typeface="Arial"/>
              <a:cs typeface="Arial"/>
              <a:sym typeface="Arial"/>
            </a:endParaRPr>
          </a:p>
          <a:p>
            <a:pPr indent="-229234" lvl="0" marL="241300" marR="0" rtl="0" algn="l">
              <a:lnSpc>
                <a:spcPct val="100000"/>
              </a:lnSpc>
              <a:spcBef>
                <a:spcPts val="735"/>
              </a:spcBef>
              <a:spcAft>
                <a:spcPts val="0"/>
              </a:spcAft>
              <a:buClr>
                <a:schemeClr val="dk1"/>
              </a:buClr>
              <a:buSzPts val="2200"/>
              <a:buFont typeface="Arial"/>
              <a:buChar char="•"/>
            </a:pPr>
            <a:r>
              <a:rPr b="0" i="0" lang="en" sz="2200" u="none" cap="none" strike="noStrike">
                <a:solidFill>
                  <a:schemeClr val="dk1"/>
                </a:solidFill>
                <a:latin typeface="Arial"/>
                <a:ea typeface="Arial"/>
                <a:cs typeface="Arial"/>
                <a:sym typeface="Arial"/>
              </a:rPr>
              <a:t>In computers for recording voice, speech recognition</a:t>
            </a:r>
            <a:endParaRPr b="0" i="0" sz="2200" u="none" cap="none" strike="noStrike">
              <a:solidFill>
                <a:schemeClr val="dk1"/>
              </a:solidFill>
              <a:latin typeface="Arial"/>
              <a:ea typeface="Arial"/>
              <a:cs typeface="Arial"/>
              <a:sym typeface="Arial"/>
            </a:endParaRPr>
          </a:p>
        </p:txBody>
      </p:sp>
      <p:sp>
        <p:nvSpPr>
          <p:cNvPr id="1184" name="Google Shape;1184;p192"/>
          <p:cNvSpPr txBox="1"/>
          <p:nvPr/>
        </p:nvSpPr>
        <p:spPr>
          <a:xfrm>
            <a:off x="8302879" y="318992"/>
            <a:ext cx="168900" cy="175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050"/>
              <a:buFont typeface="Arial"/>
              <a:buNone/>
            </a:pPr>
            <a:r>
              <a:rPr b="0" i="0" lang="en" sz="1050" u="none" cap="none" strike="noStrike">
                <a:solidFill>
                  <a:srgbClr val="888888"/>
                </a:solidFill>
                <a:latin typeface="Arial"/>
                <a:ea typeface="Arial"/>
                <a:cs typeface="Arial"/>
                <a:sym typeface="Arial"/>
              </a:rPr>
              <a:t>22</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93"/>
          <p:cNvSpPr txBox="1"/>
          <p:nvPr>
            <p:ph type="title"/>
          </p:nvPr>
        </p:nvSpPr>
        <p:spPr>
          <a:xfrm>
            <a:off x="628650" y="273844"/>
            <a:ext cx="7886700" cy="571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2400"/>
              <a:buFont typeface="Calibri"/>
              <a:buNone/>
            </a:pPr>
            <a:r>
              <a:rPr b="1" lang="en" sz="2400">
                <a:solidFill>
                  <a:srgbClr val="0070C0"/>
                </a:solidFill>
              </a:rPr>
              <a:t>Microphone Responses and Measurements</a:t>
            </a:r>
            <a:endParaRPr/>
          </a:p>
        </p:txBody>
      </p:sp>
      <p:sp>
        <p:nvSpPr>
          <p:cNvPr id="1190" name="Google Shape;1190;p193"/>
          <p:cNvSpPr txBox="1"/>
          <p:nvPr>
            <p:ph idx="1" type="body"/>
          </p:nvPr>
        </p:nvSpPr>
        <p:spPr>
          <a:xfrm>
            <a:off x="443345" y="1186961"/>
            <a:ext cx="8072100" cy="3445800"/>
          </a:xfrm>
          <a:prstGeom prst="rect">
            <a:avLst/>
          </a:prstGeom>
          <a:noFill/>
          <a:ln>
            <a:noFill/>
          </a:ln>
        </p:spPr>
        <p:txBody>
          <a:bodyPr anchorCtr="0" anchor="t" bIns="34275" lIns="68575" spcFirstLastPara="1" rIns="68575" wrap="square" tIns="34275">
            <a:normAutofit lnSpcReduction="10000"/>
          </a:bodyPr>
          <a:lstStyle/>
          <a:p>
            <a:pPr indent="-177800" lvl="0" marL="177800" rtl="0" algn="just">
              <a:lnSpc>
                <a:spcPct val="90000"/>
              </a:lnSpc>
              <a:spcBef>
                <a:spcPts val="0"/>
              </a:spcBef>
              <a:spcAft>
                <a:spcPts val="0"/>
              </a:spcAft>
              <a:buClr>
                <a:schemeClr val="dk1"/>
              </a:buClr>
              <a:buSzPts val="2400"/>
              <a:buChar char="●"/>
            </a:pPr>
            <a:r>
              <a:rPr lang="en" sz="2400"/>
              <a:t>Microphones have various properties that determine how they interact with sound.</a:t>
            </a:r>
            <a:endParaRPr/>
          </a:p>
          <a:p>
            <a:pPr indent="-177800" lvl="0" marL="177800" rtl="0" algn="just">
              <a:lnSpc>
                <a:spcPct val="90000"/>
              </a:lnSpc>
              <a:spcBef>
                <a:spcPts val="800"/>
              </a:spcBef>
              <a:spcAft>
                <a:spcPts val="0"/>
              </a:spcAft>
              <a:buClr>
                <a:schemeClr val="dk1"/>
              </a:buClr>
              <a:buSzPts val="2400"/>
              <a:buChar char="●"/>
            </a:pPr>
            <a:r>
              <a:rPr lang="en" sz="2400"/>
              <a:t>There are five key properties to consider, including:</a:t>
            </a:r>
            <a:endParaRPr/>
          </a:p>
          <a:p>
            <a:pPr indent="-260350" lvl="0" marL="1346200" rtl="0" algn="just">
              <a:lnSpc>
                <a:spcPct val="90000"/>
              </a:lnSpc>
              <a:spcBef>
                <a:spcPts val="800"/>
              </a:spcBef>
              <a:spcAft>
                <a:spcPts val="0"/>
              </a:spcAft>
              <a:buClr>
                <a:srgbClr val="008000"/>
              </a:buClr>
              <a:buSzPts val="2100"/>
              <a:buFont typeface="Arial"/>
              <a:buChar char="●"/>
            </a:pPr>
            <a:r>
              <a:rPr b="0" i="0" lang="en" u="sng">
                <a:solidFill>
                  <a:srgbClr val="008000"/>
                </a:solidFill>
                <a:latin typeface="Helvetica Neue"/>
                <a:ea typeface="Helvetica Neue"/>
                <a:cs typeface="Helvetica Neue"/>
                <a:sym typeface="Helvetica Neue"/>
                <a:hlinkClick r:id="rId3">
                  <a:extLst>
                    <a:ext uri="{A12FA001-AC4F-418D-AE19-62706E023703}">
                      <ahyp:hlinkClr val="tx"/>
                    </a:ext>
                  </a:extLst>
                </a:hlinkClick>
              </a:rPr>
              <a:t>Frequency Response</a:t>
            </a:r>
            <a:endParaRPr b="0" i="0">
              <a:solidFill>
                <a:srgbClr val="666666"/>
              </a:solidFill>
              <a:latin typeface="Helvetica Neue"/>
              <a:ea typeface="Helvetica Neue"/>
              <a:cs typeface="Helvetica Neue"/>
              <a:sym typeface="Helvetica Neue"/>
            </a:endParaRPr>
          </a:p>
          <a:p>
            <a:pPr indent="-260350" lvl="0" marL="1346200" rtl="0" algn="just">
              <a:lnSpc>
                <a:spcPct val="90000"/>
              </a:lnSpc>
              <a:spcBef>
                <a:spcPts val="800"/>
              </a:spcBef>
              <a:spcAft>
                <a:spcPts val="0"/>
              </a:spcAft>
              <a:buClr>
                <a:srgbClr val="008000"/>
              </a:buClr>
              <a:buSzPts val="2100"/>
              <a:buFont typeface="Arial"/>
              <a:buChar char="●"/>
            </a:pPr>
            <a:r>
              <a:rPr b="0" i="0" lang="en" u="sng">
                <a:solidFill>
                  <a:srgbClr val="008000"/>
                </a:solidFill>
                <a:latin typeface="Helvetica Neue"/>
                <a:ea typeface="Helvetica Neue"/>
                <a:cs typeface="Helvetica Neue"/>
                <a:sym typeface="Helvetica Neue"/>
                <a:hlinkClick r:id="rId4">
                  <a:extLst>
                    <a:ext uri="{A12FA001-AC4F-418D-AE19-62706E023703}">
                      <ahyp:hlinkClr val="tx"/>
                    </a:ext>
                  </a:extLst>
                </a:hlinkClick>
              </a:rPr>
              <a:t>Transient Response</a:t>
            </a:r>
            <a:r>
              <a:rPr b="0" i="0" lang="en">
                <a:solidFill>
                  <a:srgbClr val="666666"/>
                </a:solidFill>
                <a:latin typeface="Helvetica Neue"/>
                <a:ea typeface="Helvetica Neue"/>
                <a:cs typeface="Helvetica Neue"/>
                <a:sym typeface="Helvetica Neue"/>
              </a:rPr>
              <a:t> </a:t>
            </a:r>
            <a:endParaRPr/>
          </a:p>
          <a:p>
            <a:pPr indent="-260350" lvl="0" marL="1346200" rtl="0" algn="just">
              <a:lnSpc>
                <a:spcPct val="90000"/>
              </a:lnSpc>
              <a:spcBef>
                <a:spcPts val="800"/>
              </a:spcBef>
              <a:spcAft>
                <a:spcPts val="0"/>
              </a:spcAft>
              <a:buClr>
                <a:srgbClr val="008000"/>
              </a:buClr>
              <a:buSzPts val="2100"/>
              <a:buFont typeface="Arial"/>
              <a:buChar char="●"/>
            </a:pPr>
            <a:r>
              <a:rPr b="0" i="0" lang="en" u="sng">
                <a:solidFill>
                  <a:srgbClr val="008000"/>
                </a:solidFill>
                <a:latin typeface="Helvetica Neue"/>
                <a:ea typeface="Helvetica Neue"/>
                <a:cs typeface="Helvetica Neue"/>
                <a:sym typeface="Helvetica Neue"/>
                <a:hlinkClick r:id="rId5">
                  <a:extLst>
                    <a:ext uri="{A12FA001-AC4F-418D-AE19-62706E023703}">
                      <ahyp:hlinkClr val="tx"/>
                    </a:ext>
                  </a:extLst>
                </a:hlinkClick>
              </a:rPr>
              <a:t>Self-Noise</a:t>
            </a:r>
            <a:endParaRPr b="0" i="0">
              <a:solidFill>
                <a:srgbClr val="666666"/>
              </a:solidFill>
              <a:latin typeface="Helvetica Neue"/>
              <a:ea typeface="Helvetica Neue"/>
              <a:cs typeface="Helvetica Neue"/>
              <a:sym typeface="Helvetica Neue"/>
            </a:endParaRPr>
          </a:p>
          <a:p>
            <a:pPr indent="-260350" lvl="0" marL="1346200" rtl="0" algn="just">
              <a:lnSpc>
                <a:spcPct val="90000"/>
              </a:lnSpc>
              <a:spcBef>
                <a:spcPts val="800"/>
              </a:spcBef>
              <a:spcAft>
                <a:spcPts val="0"/>
              </a:spcAft>
              <a:buClr>
                <a:srgbClr val="008000"/>
              </a:buClr>
              <a:buSzPts val="2100"/>
              <a:buFont typeface="Arial"/>
              <a:buChar char="●"/>
            </a:pPr>
            <a:r>
              <a:rPr b="0" i="0" lang="en" u="sng">
                <a:solidFill>
                  <a:srgbClr val="008000"/>
                </a:solidFill>
                <a:latin typeface="Helvetica Neue"/>
                <a:ea typeface="Helvetica Neue"/>
                <a:cs typeface="Helvetica Neue"/>
                <a:sym typeface="Helvetica Neue"/>
                <a:hlinkClick r:id="rId6">
                  <a:extLst>
                    <a:ext uri="{A12FA001-AC4F-418D-AE19-62706E023703}">
                      <ahyp:hlinkClr val="tx"/>
                    </a:ext>
                  </a:extLst>
                </a:hlinkClick>
              </a:rPr>
              <a:t>Maximum Sound Pressure Level</a:t>
            </a:r>
            <a:endParaRPr b="0" i="0">
              <a:solidFill>
                <a:srgbClr val="666666"/>
              </a:solidFill>
              <a:latin typeface="Helvetica Neue"/>
              <a:ea typeface="Helvetica Neue"/>
              <a:cs typeface="Helvetica Neue"/>
              <a:sym typeface="Helvetica Neue"/>
            </a:endParaRPr>
          </a:p>
          <a:p>
            <a:pPr indent="-260350" lvl="0" marL="1346200" rtl="0" algn="just">
              <a:lnSpc>
                <a:spcPct val="90000"/>
              </a:lnSpc>
              <a:spcBef>
                <a:spcPts val="800"/>
              </a:spcBef>
              <a:spcAft>
                <a:spcPts val="0"/>
              </a:spcAft>
              <a:buClr>
                <a:srgbClr val="008000"/>
              </a:buClr>
              <a:buSzPts val="2100"/>
              <a:buFont typeface="Arial"/>
              <a:buChar char="●"/>
            </a:pPr>
            <a:r>
              <a:rPr b="0" i="0" lang="en" u="sng">
                <a:solidFill>
                  <a:srgbClr val="008000"/>
                </a:solidFill>
                <a:latin typeface="Helvetica Neue"/>
                <a:ea typeface="Helvetica Neue"/>
                <a:cs typeface="Helvetica Neue"/>
                <a:sym typeface="Helvetica Neue"/>
                <a:hlinkClick r:id="rId7">
                  <a:extLst>
                    <a:ext uri="{A12FA001-AC4F-418D-AE19-62706E023703}">
                      <ahyp:hlinkClr val="tx"/>
                    </a:ext>
                  </a:extLst>
                </a:hlinkClick>
              </a:rPr>
              <a:t>Dynamic Range</a:t>
            </a:r>
            <a:endParaRPr b="0" i="0">
              <a:solidFill>
                <a:srgbClr val="666666"/>
              </a:solidFill>
              <a:latin typeface="Helvetica Neue"/>
              <a:ea typeface="Helvetica Neue"/>
              <a:cs typeface="Helvetica Neue"/>
              <a:sym typeface="Helvetica Neue"/>
            </a:endParaRPr>
          </a:p>
          <a:p>
            <a:pPr indent="-38100" lvl="0" marL="177800" rtl="0" algn="just">
              <a:lnSpc>
                <a:spcPct val="90000"/>
              </a:lnSpc>
              <a:spcBef>
                <a:spcPts val="800"/>
              </a:spcBef>
              <a:spcAft>
                <a:spcPts val="1200"/>
              </a:spcAft>
              <a:buClr>
                <a:schemeClr val="dk1"/>
              </a:buClr>
              <a:buSzPts val="2100"/>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4"/>
          <p:cNvSpPr txBox="1"/>
          <p:nvPr>
            <p:ph type="title"/>
          </p:nvPr>
        </p:nvSpPr>
        <p:spPr>
          <a:xfrm>
            <a:off x="628650" y="273844"/>
            <a:ext cx="7886700" cy="662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0070C0"/>
              </a:buClr>
              <a:buSzPct val="100000"/>
              <a:buFont typeface="Calibri"/>
              <a:buNone/>
            </a:pPr>
            <a:r>
              <a:rPr b="1" lang="en" sz="2400">
                <a:solidFill>
                  <a:srgbClr val="0070C0"/>
                </a:solidFill>
              </a:rPr>
              <a:t>Frequency Response</a:t>
            </a:r>
            <a:br>
              <a:rPr b="0" i="0" lang="en">
                <a:solidFill>
                  <a:srgbClr val="666666"/>
                </a:solidFill>
                <a:latin typeface="Orbitron"/>
                <a:ea typeface="Orbitron"/>
                <a:cs typeface="Orbitron"/>
                <a:sym typeface="Orbitron"/>
              </a:rPr>
            </a:br>
            <a:endParaRPr/>
          </a:p>
        </p:txBody>
      </p:sp>
      <p:sp>
        <p:nvSpPr>
          <p:cNvPr id="1196" name="Google Shape;1196;p194"/>
          <p:cNvSpPr txBox="1"/>
          <p:nvPr>
            <p:ph idx="1" type="body"/>
          </p:nvPr>
        </p:nvSpPr>
        <p:spPr>
          <a:xfrm>
            <a:off x="628650" y="936381"/>
            <a:ext cx="7886700" cy="3696300"/>
          </a:xfrm>
          <a:prstGeom prst="rect">
            <a:avLst/>
          </a:prstGeom>
          <a:noFill/>
          <a:ln>
            <a:noFill/>
          </a:ln>
        </p:spPr>
        <p:txBody>
          <a:bodyPr anchorCtr="0" anchor="t" bIns="34275" lIns="68575" spcFirstLastPara="1" rIns="68575" wrap="square" tIns="34275">
            <a:normAutofit lnSpcReduction="20000"/>
          </a:bodyPr>
          <a:lstStyle/>
          <a:p>
            <a:pPr indent="-177800" lvl="0" marL="177800" rtl="0" algn="just">
              <a:lnSpc>
                <a:spcPct val="100000"/>
              </a:lnSpc>
              <a:spcBef>
                <a:spcPts val="0"/>
              </a:spcBef>
              <a:spcAft>
                <a:spcPts val="0"/>
              </a:spcAft>
              <a:buClr>
                <a:schemeClr val="dk1"/>
              </a:buClr>
              <a:buSzPts val="2400"/>
              <a:buChar char="●"/>
            </a:pPr>
            <a:r>
              <a:rPr lang="en" sz="2400"/>
              <a:t>The </a:t>
            </a:r>
            <a:r>
              <a:rPr lang="en" sz="2400">
                <a:solidFill>
                  <a:srgbClr val="FF0000"/>
                </a:solidFill>
              </a:rPr>
              <a:t>frequency response </a:t>
            </a:r>
            <a:r>
              <a:rPr lang="en" sz="2400"/>
              <a:t>is the output level or sensitivity of a microphone over its operating range from the lowest to highest frequency.</a:t>
            </a:r>
            <a:endParaRPr/>
          </a:p>
          <a:p>
            <a:pPr indent="-177800" lvl="0" marL="177800" rtl="0" algn="just">
              <a:lnSpc>
                <a:spcPct val="100000"/>
              </a:lnSpc>
              <a:spcBef>
                <a:spcPts val="800"/>
              </a:spcBef>
              <a:spcAft>
                <a:spcPts val="0"/>
              </a:spcAft>
              <a:buClr>
                <a:schemeClr val="dk1"/>
              </a:buClr>
              <a:buSzPts val="2400"/>
              <a:buChar char="●"/>
            </a:pPr>
            <a:r>
              <a:rPr lang="en" sz="2400"/>
              <a:t>A </a:t>
            </a:r>
            <a:r>
              <a:rPr lang="en" sz="2400">
                <a:solidFill>
                  <a:srgbClr val="FF0000"/>
                </a:solidFill>
              </a:rPr>
              <a:t>frequency response curve </a:t>
            </a:r>
            <a:r>
              <a:rPr lang="en" sz="2400"/>
              <a:t>is a graphical representation of how a microphone will respond in the </a:t>
            </a:r>
            <a:r>
              <a:rPr lang="en" sz="2400">
                <a:solidFill>
                  <a:srgbClr val="FF0000"/>
                </a:solidFill>
              </a:rPr>
              <a:t>audio spectrum </a:t>
            </a:r>
            <a:r>
              <a:rPr lang="en" sz="2400"/>
              <a:t>and so, how it will affect a </a:t>
            </a:r>
            <a:r>
              <a:rPr lang="en" sz="2400">
                <a:solidFill>
                  <a:srgbClr val="FF0000"/>
                </a:solidFill>
              </a:rPr>
              <a:t>signal’s overall sound timbre</a:t>
            </a:r>
            <a:r>
              <a:rPr lang="en" sz="2400"/>
              <a:t>.</a:t>
            </a:r>
            <a:endParaRPr/>
          </a:p>
          <a:p>
            <a:pPr indent="-177800" lvl="0" marL="177800" rtl="0" algn="just">
              <a:lnSpc>
                <a:spcPct val="100000"/>
              </a:lnSpc>
              <a:spcBef>
                <a:spcPts val="800"/>
              </a:spcBef>
              <a:spcAft>
                <a:spcPts val="0"/>
              </a:spcAft>
              <a:buClr>
                <a:schemeClr val="dk1"/>
              </a:buClr>
              <a:buSzPts val="2400"/>
              <a:buChar char="●"/>
            </a:pPr>
            <a:r>
              <a:rPr lang="en" sz="2400"/>
              <a:t>On a frequency response curve graph, the </a:t>
            </a:r>
            <a:r>
              <a:rPr lang="en" sz="2400">
                <a:solidFill>
                  <a:srgbClr val="FF0000"/>
                </a:solidFill>
              </a:rPr>
              <a:t>x-axis</a:t>
            </a:r>
            <a:r>
              <a:rPr lang="en" sz="2400"/>
              <a:t> represents the </a:t>
            </a:r>
            <a:r>
              <a:rPr lang="en" sz="2400">
                <a:solidFill>
                  <a:srgbClr val="FF0000"/>
                </a:solidFill>
              </a:rPr>
              <a:t>signals </a:t>
            </a:r>
            <a:r>
              <a:rPr lang="en" sz="2400"/>
              <a:t>measured frequency and </a:t>
            </a:r>
            <a:r>
              <a:rPr lang="en" sz="2400">
                <a:solidFill>
                  <a:srgbClr val="FF0000"/>
                </a:solidFill>
              </a:rPr>
              <a:t>relative response </a:t>
            </a:r>
            <a:r>
              <a:rPr lang="en" sz="2400"/>
              <a:t>in decibels (dB) on the </a:t>
            </a:r>
            <a:r>
              <a:rPr lang="en" sz="2400">
                <a:solidFill>
                  <a:srgbClr val="FF0000"/>
                </a:solidFill>
              </a:rPr>
              <a:t>y-axis</a:t>
            </a:r>
            <a:r>
              <a:rPr lang="en" sz="2400"/>
              <a:t>.</a:t>
            </a:r>
            <a:endParaRPr/>
          </a:p>
          <a:p>
            <a:pPr indent="-38100" lvl="0" marL="177800" rtl="0" algn="l">
              <a:lnSpc>
                <a:spcPct val="90000"/>
              </a:lnSpc>
              <a:spcBef>
                <a:spcPts val="800"/>
              </a:spcBef>
              <a:spcAft>
                <a:spcPts val="1200"/>
              </a:spcAft>
              <a:buClr>
                <a:schemeClr val="dk1"/>
              </a:buClr>
              <a:buSzPts val="2100"/>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5"/>
          <p:cNvSpPr txBox="1"/>
          <p:nvPr>
            <p:ph type="title"/>
          </p:nvPr>
        </p:nvSpPr>
        <p:spPr>
          <a:xfrm>
            <a:off x="628650" y="59256"/>
            <a:ext cx="7886700" cy="451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2200"/>
              <a:buFont typeface="Calibri"/>
              <a:buNone/>
            </a:pPr>
            <a:r>
              <a:rPr b="1" lang="en" sz="2200">
                <a:solidFill>
                  <a:srgbClr val="0070C0"/>
                </a:solidFill>
              </a:rPr>
              <a:t>Cont…</a:t>
            </a:r>
            <a:endParaRPr/>
          </a:p>
        </p:txBody>
      </p:sp>
      <p:sp>
        <p:nvSpPr>
          <p:cNvPr id="1202" name="Google Shape;1202;p195"/>
          <p:cNvSpPr txBox="1"/>
          <p:nvPr>
            <p:ph idx="1" type="body"/>
          </p:nvPr>
        </p:nvSpPr>
        <p:spPr>
          <a:xfrm>
            <a:off x="628650" y="764931"/>
            <a:ext cx="7886700" cy="3867900"/>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1200"/>
              </a:spcAft>
              <a:buClr>
                <a:schemeClr val="dk1"/>
              </a:buClr>
              <a:buSzPts val="2400"/>
              <a:buChar char="●"/>
            </a:pPr>
            <a:r>
              <a:rPr lang="en" sz="2400"/>
              <a:t>Microphone manufacturers list the </a:t>
            </a:r>
            <a:r>
              <a:rPr lang="en" sz="2400">
                <a:solidFill>
                  <a:srgbClr val="FF0000"/>
                </a:solidFill>
              </a:rPr>
              <a:t>frequency response</a:t>
            </a:r>
            <a:r>
              <a:rPr lang="en" sz="2400"/>
              <a:t>, such as </a:t>
            </a:r>
            <a:r>
              <a:rPr lang="en" sz="2400">
                <a:solidFill>
                  <a:srgbClr val="FF0000"/>
                </a:solidFill>
              </a:rPr>
              <a:t>20-20,000 Hz</a:t>
            </a:r>
            <a:r>
              <a:rPr lang="en" sz="2400"/>
              <a:t>, and usually provide a frequency response curve graph.</a:t>
            </a:r>
            <a:endParaRPr sz="2400"/>
          </a:p>
        </p:txBody>
      </p:sp>
      <p:pic>
        <p:nvPicPr>
          <p:cNvPr id="1203" name="Google Shape;1203;p195"/>
          <p:cNvPicPr preferRelativeResize="0"/>
          <p:nvPr/>
        </p:nvPicPr>
        <p:blipFill rotWithShape="1">
          <a:blip r:embed="rId3">
            <a:alphaModFix/>
          </a:blip>
          <a:srcRect b="0" l="0" r="0" t="0"/>
          <a:stretch/>
        </p:blipFill>
        <p:spPr>
          <a:xfrm>
            <a:off x="844062" y="1754065"/>
            <a:ext cx="7281955" cy="3330178"/>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96"/>
          <p:cNvSpPr txBox="1"/>
          <p:nvPr>
            <p:ph idx="1" type="body"/>
          </p:nvPr>
        </p:nvSpPr>
        <p:spPr>
          <a:xfrm>
            <a:off x="628650" y="381000"/>
            <a:ext cx="7886700" cy="4251900"/>
          </a:xfrm>
          <a:prstGeom prst="rect">
            <a:avLst/>
          </a:prstGeom>
          <a:noFill/>
          <a:ln>
            <a:noFill/>
          </a:ln>
        </p:spPr>
        <p:txBody>
          <a:bodyPr anchorCtr="0" anchor="t" bIns="34275" lIns="68575" spcFirstLastPara="1" rIns="68575" wrap="square" tIns="34275">
            <a:normAutofit fontScale="70000" lnSpcReduction="20000"/>
          </a:bodyPr>
          <a:lstStyle/>
          <a:p>
            <a:pPr indent="-167005" lvl="0" marL="177800" rtl="0" algn="just">
              <a:lnSpc>
                <a:spcPct val="120000"/>
              </a:lnSpc>
              <a:spcBef>
                <a:spcPts val="0"/>
              </a:spcBef>
              <a:spcAft>
                <a:spcPts val="0"/>
              </a:spcAft>
              <a:buClr>
                <a:schemeClr val="dk1"/>
              </a:buClr>
              <a:buSzPct val="100000"/>
              <a:buChar char="●"/>
            </a:pPr>
            <a:r>
              <a:rPr lang="en" sz="2900"/>
              <a:t>A </a:t>
            </a:r>
            <a:r>
              <a:rPr lang="en" sz="2300"/>
              <a:t>microphone that has a flat frequency response produces equal output at all frequencies and is known as a </a:t>
            </a:r>
            <a:r>
              <a:rPr lang="en" sz="2300">
                <a:solidFill>
                  <a:srgbClr val="FF0000"/>
                </a:solidFill>
              </a:rPr>
              <a:t>flat response microphone</a:t>
            </a:r>
            <a:r>
              <a:rPr lang="en" sz="2300"/>
              <a:t>. On the graph, the curve will be drawn as a flat line.</a:t>
            </a:r>
            <a:endParaRPr/>
          </a:p>
          <a:p>
            <a:pPr indent="-165735" lvl="0" marL="177800" rtl="0" algn="just">
              <a:lnSpc>
                <a:spcPct val="120000"/>
              </a:lnSpc>
              <a:spcBef>
                <a:spcPts val="800"/>
              </a:spcBef>
              <a:spcAft>
                <a:spcPts val="0"/>
              </a:spcAft>
              <a:buClr>
                <a:schemeClr val="dk1"/>
              </a:buClr>
              <a:buSzPct val="100000"/>
              <a:buChar char="●"/>
            </a:pPr>
            <a:r>
              <a:rPr lang="en" sz="2300"/>
              <a:t>Flat response microphones are usually desirable for recording natural instruments such as a </a:t>
            </a:r>
            <a:r>
              <a:rPr lang="en" sz="2300">
                <a:solidFill>
                  <a:srgbClr val="FF0000"/>
                </a:solidFill>
              </a:rPr>
              <a:t>piano or acoustic guitar</a:t>
            </a:r>
            <a:r>
              <a:rPr lang="en" sz="2300"/>
              <a:t>.</a:t>
            </a:r>
            <a:endParaRPr/>
          </a:p>
          <a:p>
            <a:pPr indent="-165735" lvl="0" marL="177800" rtl="0" algn="just">
              <a:lnSpc>
                <a:spcPct val="120000"/>
              </a:lnSpc>
              <a:spcBef>
                <a:spcPts val="800"/>
              </a:spcBef>
              <a:spcAft>
                <a:spcPts val="0"/>
              </a:spcAft>
              <a:buClr>
                <a:schemeClr val="dk1"/>
              </a:buClr>
              <a:buSzPct val="100000"/>
              <a:buChar char="●"/>
            </a:pPr>
            <a:r>
              <a:rPr lang="en" sz="2300"/>
              <a:t>A microphone that has a </a:t>
            </a:r>
            <a:r>
              <a:rPr lang="en" sz="2300">
                <a:solidFill>
                  <a:srgbClr val="FF0000"/>
                </a:solidFill>
              </a:rPr>
              <a:t>varied frequency response </a:t>
            </a:r>
            <a:r>
              <a:rPr lang="en" sz="2300"/>
              <a:t>produces a differing output of frequencies and is known as a </a:t>
            </a:r>
            <a:r>
              <a:rPr lang="en" sz="2300">
                <a:solidFill>
                  <a:srgbClr val="FF0000"/>
                </a:solidFill>
              </a:rPr>
              <a:t>shaped response microphone</a:t>
            </a:r>
            <a:r>
              <a:rPr lang="en" sz="2300"/>
              <a:t>. On the graph, the curve will contain peaks and troughs.</a:t>
            </a:r>
            <a:endParaRPr/>
          </a:p>
          <a:p>
            <a:pPr indent="-165735" lvl="0" marL="177800" rtl="0" algn="just">
              <a:lnSpc>
                <a:spcPct val="120000"/>
              </a:lnSpc>
              <a:spcBef>
                <a:spcPts val="800"/>
              </a:spcBef>
              <a:spcAft>
                <a:spcPts val="0"/>
              </a:spcAft>
              <a:buClr>
                <a:schemeClr val="dk1"/>
              </a:buClr>
              <a:buSzPct val="100000"/>
              <a:buChar char="●"/>
            </a:pPr>
            <a:r>
              <a:rPr lang="en" sz="2300"/>
              <a:t>A </a:t>
            </a:r>
            <a:r>
              <a:rPr lang="en" sz="2300">
                <a:solidFill>
                  <a:srgbClr val="FF0000"/>
                </a:solidFill>
              </a:rPr>
              <a:t>shaped response microphone </a:t>
            </a:r>
            <a:r>
              <a:rPr lang="en" sz="2300"/>
              <a:t>is designed to enhance or detract certain applications. For example, a microphone may have a peak around </a:t>
            </a:r>
            <a:r>
              <a:rPr lang="en" sz="2300">
                <a:solidFill>
                  <a:srgbClr val="FF0000"/>
                </a:solidFill>
              </a:rPr>
              <a:t>5 kHz </a:t>
            </a:r>
            <a:r>
              <a:rPr lang="en" sz="2300"/>
              <a:t>to increase the presence of a vocal.</a:t>
            </a:r>
            <a:endParaRPr/>
          </a:p>
          <a:p>
            <a:pPr indent="-165735" lvl="0" marL="177800" rtl="0" algn="just">
              <a:lnSpc>
                <a:spcPct val="120000"/>
              </a:lnSpc>
              <a:spcBef>
                <a:spcPts val="800"/>
              </a:spcBef>
              <a:spcAft>
                <a:spcPts val="0"/>
              </a:spcAft>
              <a:buClr>
                <a:schemeClr val="dk1"/>
              </a:buClr>
              <a:buSzPct val="100000"/>
              <a:buChar char="●"/>
            </a:pPr>
            <a:r>
              <a:rPr lang="en" sz="2300"/>
              <a:t>Shaped response microphones are especially useful for </a:t>
            </a:r>
            <a:r>
              <a:rPr lang="en" sz="2300">
                <a:solidFill>
                  <a:srgbClr val="FF0000"/>
                </a:solidFill>
              </a:rPr>
              <a:t>reducing pickup of unwanted sound and noise outside the frequency range </a:t>
            </a:r>
            <a:r>
              <a:rPr lang="en" sz="2300"/>
              <a:t>of an instrument.</a:t>
            </a:r>
            <a:endParaRPr/>
          </a:p>
          <a:p>
            <a:pPr indent="-76200" lvl="0" marL="177800" rtl="0" algn="l">
              <a:lnSpc>
                <a:spcPct val="90000"/>
              </a:lnSpc>
              <a:spcBef>
                <a:spcPts val="800"/>
              </a:spcBef>
              <a:spcAft>
                <a:spcPts val="1200"/>
              </a:spcAft>
              <a:buClr>
                <a:schemeClr val="dk1"/>
              </a:buClr>
              <a:buSzPct val="116665"/>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9"/>
          <p:cNvPicPr preferRelativeResize="0"/>
          <p:nvPr/>
        </p:nvPicPr>
        <p:blipFill rotWithShape="1">
          <a:blip r:embed="rId3">
            <a:alphaModFix/>
          </a:blip>
          <a:srcRect b="0" l="7463" r="10522" t="0"/>
          <a:stretch/>
        </p:blipFill>
        <p:spPr>
          <a:xfrm>
            <a:off x="388225" y="285750"/>
            <a:ext cx="4073601" cy="4572000"/>
          </a:xfrm>
          <a:prstGeom prst="rect">
            <a:avLst/>
          </a:prstGeom>
          <a:noFill/>
          <a:ln>
            <a:noFill/>
          </a:ln>
        </p:spPr>
      </p:pic>
      <p:pic>
        <p:nvPicPr>
          <p:cNvPr id="184" name="Google Shape;184;p19"/>
          <p:cNvPicPr preferRelativeResize="0"/>
          <p:nvPr/>
        </p:nvPicPr>
        <p:blipFill rotWithShape="1">
          <a:blip r:embed="rId4">
            <a:alphaModFix/>
          </a:blip>
          <a:srcRect b="0" l="6199" r="6722" t="4452"/>
          <a:stretch/>
        </p:blipFill>
        <p:spPr>
          <a:xfrm>
            <a:off x="4572000" y="347025"/>
            <a:ext cx="4217875" cy="451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ctrTitle"/>
          </p:nvPr>
        </p:nvSpPr>
        <p:spPr>
          <a:xfrm>
            <a:off x="311700" y="457700"/>
            <a:ext cx="8520600" cy="719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3000"/>
              <a:t>UNIT II</a:t>
            </a:r>
            <a:endParaRPr sz="3000"/>
          </a:p>
        </p:txBody>
      </p:sp>
      <p:sp>
        <p:nvSpPr>
          <p:cNvPr id="71" name="Google Shape;71;p2"/>
          <p:cNvSpPr txBox="1"/>
          <p:nvPr>
            <p:ph idx="1" type="subTitle"/>
          </p:nvPr>
        </p:nvSpPr>
        <p:spPr>
          <a:xfrm>
            <a:off x="311700" y="1572650"/>
            <a:ext cx="8520600" cy="20541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800"/>
              <a:buNone/>
            </a:pPr>
            <a:r>
              <a:rPr lang="en" sz="1700">
                <a:solidFill>
                  <a:schemeClr val="dk1"/>
                </a:solidFill>
              </a:rPr>
              <a:t>Introduction to Inductive sensor-Sensitivity and linearity of the sensor-Transformer type transducer-Electromagnetic transducer-Magnetosrictive transducer -Materials used in inductive sensor-Mutual Inductance change type-LVDT: Construction-Material, input output relationship-Synchros-Construction-Capacitive sensor: Introduction-Parallel plate capacitive sensor-Variable thickness dielectric capacitive sensor-Electrostatic transducer-Piezoelectric elements-Ultrasonic Sensors-Calculation of sensitivity-Capacitor microphone, response characteristics </a:t>
            </a:r>
            <a:endParaRPr sz="1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0"/>
          <p:cNvPicPr preferRelativeResize="0"/>
          <p:nvPr/>
        </p:nvPicPr>
        <p:blipFill rotWithShape="1">
          <a:blip r:embed="rId3">
            <a:alphaModFix/>
          </a:blip>
          <a:srcRect b="8044" l="5627" r="8328" t="0"/>
          <a:stretch/>
        </p:blipFill>
        <p:spPr>
          <a:xfrm>
            <a:off x="514450" y="506625"/>
            <a:ext cx="7867776" cy="384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1"/>
          <p:cNvPicPr preferRelativeResize="0"/>
          <p:nvPr/>
        </p:nvPicPr>
        <p:blipFill rotWithShape="1">
          <a:blip r:embed="rId3">
            <a:alphaModFix/>
          </a:blip>
          <a:srcRect b="9557" l="6899" r="49376" t="49223"/>
          <a:stretch/>
        </p:blipFill>
        <p:spPr>
          <a:xfrm>
            <a:off x="714300" y="468225"/>
            <a:ext cx="4323075" cy="4039050"/>
          </a:xfrm>
          <a:prstGeom prst="rect">
            <a:avLst/>
          </a:prstGeom>
          <a:noFill/>
          <a:ln>
            <a:noFill/>
          </a:ln>
        </p:spPr>
      </p:pic>
      <p:pic>
        <p:nvPicPr>
          <p:cNvPr id="195" name="Google Shape;195;p21"/>
          <p:cNvPicPr preferRelativeResize="0"/>
          <p:nvPr/>
        </p:nvPicPr>
        <p:blipFill rotWithShape="1">
          <a:blip r:embed="rId3">
            <a:alphaModFix/>
          </a:blip>
          <a:srcRect b="9788" l="51322" r="7729" t="0"/>
          <a:stretch/>
        </p:blipFill>
        <p:spPr>
          <a:xfrm>
            <a:off x="4974250" y="184200"/>
            <a:ext cx="3965450" cy="437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2"/>
          <p:cNvPicPr preferRelativeResize="0"/>
          <p:nvPr/>
        </p:nvPicPr>
        <p:blipFill rotWithShape="1">
          <a:blip r:embed="rId3">
            <a:alphaModFix/>
          </a:blip>
          <a:srcRect b="8078" l="5879" r="7132" t="0"/>
          <a:stretch/>
        </p:blipFill>
        <p:spPr>
          <a:xfrm>
            <a:off x="651200" y="425875"/>
            <a:ext cx="7878276" cy="431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3">
            <a:alphaModFix/>
          </a:blip>
          <a:srcRect b="7363" l="6039" r="6805" t="0"/>
          <a:stretch/>
        </p:blipFill>
        <p:spPr>
          <a:xfrm>
            <a:off x="693275" y="467975"/>
            <a:ext cx="7762576" cy="411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p:cNvPicPr preferRelativeResize="0"/>
          <p:nvPr/>
        </p:nvPicPr>
        <p:blipFill rotWithShape="1">
          <a:blip r:embed="rId3">
            <a:alphaModFix/>
          </a:blip>
          <a:srcRect b="0" l="7071" r="7727" t="0"/>
          <a:stretch/>
        </p:blipFill>
        <p:spPr>
          <a:xfrm>
            <a:off x="493425" y="152400"/>
            <a:ext cx="8095599" cy="441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6" name="Google Shape;21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17" name="Google Shape;217;p25"/>
          <p:cNvPicPr preferRelativeResize="0"/>
          <p:nvPr/>
        </p:nvPicPr>
        <p:blipFill rotWithShape="1">
          <a:blip r:embed="rId3">
            <a:alphaModFix/>
          </a:blip>
          <a:srcRect b="0" l="5416" r="6344" t="0"/>
          <a:stretch/>
        </p:blipFill>
        <p:spPr>
          <a:xfrm>
            <a:off x="311700" y="285750"/>
            <a:ext cx="8520601" cy="457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6"/>
          <p:cNvPicPr preferRelativeResize="0"/>
          <p:nvPr/>
        </p:nvPicPr>
        <p:blipFill rotWithShape="1">
          <a:blip r:embed="rId3">
            <a:alphaModFix/>
          </a:blip>
          <a:srcRect b="0" l="6820" r="8562" t="0"/>
          <a:stretch/>
        </p:blipFill>
        <p:spPr>
          <a:xfrm>
            <a:off x="623400" y="285750"/>
            <a:ext cx="7737776" cy="457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idx="1" type="body"/>
          </p:nvPr>
        </p:nvSpPr>
        <p:spPr>
          <a:xfrm>
            <a:off x="311700" y="426150"/>
            <a:ext cx="8520600" cy="414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The two most common methods of achieving variation in inductance are </a:t>
            </a:r>
            <a:endParaRPr/>
          </a:p>
          <a:p>
            <a:pPr indent="0" lvl="0" marL="0" rtl="0" algn="l">
              <a:lnSpc>
                <a:spcPct val="115000"/>
              </a:lnSpc>
              <a:spcBef>
                <a:spcPts val="1200"/>
              </a:spcBef>
              <a:spcAft>
                <a:spcPts val="0"/>
              </a:spcAft>
              <a:buSzPts val="1800"/>
              <a:buNone/>
            </a:pPr>
            <a:r>
              <a:rPr lang="en"/>
              <a:t>(i) by changing the reluctance of the magnetic path and </a:t>
            </a:r>
            <a:endParaRPr/>
          </a:p>
          <a:p>
            <a:pPr indent="0" lvl="0" marL="0" rtl="0" algn="l">
              <a:lnSpc>
                <a:spcPct val="115000"/>
              </a:lnSpc>
              <a:spcBef>
                <a:spcPts val="1200"/>
              </a:spcBef>
              <a:spcAft>
                <a:spcPts val="0"/>
              </a:spcAft>
              <a:buSzPts val="1800"/>
              <a:buNone/>
            </a:pPr>
            <a:r>
              <a:rPr lang="en"/>
              <a:t>(ii) by coupling two or more elements. </a:t>
            </a:r>
            <a:endParaRPr/>
          </a:p>
          <a:p>
            <a:pPr indent="0" lvl="0" marL="0" rtl="0" algn="l">
              <a:lnSpc>
                <a:spcPct val="115000"/>
              </a:lnSpc>
              <a:spcBef>
                <a:spcPts val="1200"/>
              </a:spcBef>
              <a:spcAft>
                <a:spcPts val="0"/>
              </a:spcAft>
              <a:buSzPts val="1800"/>
              <a:buNone/>
            </a:pPr>
            <a:r>
              <a:rPr lang="en"/>
              <a:t>The latter technique works by </a:t>
            </a:r>
            <a:endParaRPr/>
          </a:p>
          <a:p>
            <a:pPr indent="0" lvl="0" marL="0" rtl="0" algn="l">
              <a:lnSpc>
                <a:spcPct val="115000"/>
              </a:lnSpc>
              <a:spcBef>
                <a:spcPts val="1200"/>
              </a:spcBef>
              <a:spcAft>
                <a:spcPts val="0"/>
              </a:spcAft>
              <a:buSzPts val="1800"/>
              <a:buNone/>
            </a:pPr>
            <a:r>
              <a:rPr lang="en"/>
              <a:t>(a) change of mutual inductance, </a:t>
            </a:r>
            <a:endParaRPr/>
          </a:p>
          <a:p>
            <a:pPr indent="0" lvl="0" marL="0" rtl="0" algn="l">
              <a:lnSpc>
                <a:spcPct val="115000"/>
              </a:lnSpc>
              <a:spcBef>
                <a:spcPts val="1200"/>
              </a:spcBef>
              <a:spcAft>
                <a:spcPts val="0"/>
              </a:spcAft>
              <a:buSzPts val="1800"/>
              <a:buNone/>
            </a:pPr>
            <a:r>
              <a:rPr lang="en"/>
              <a:t>(b) change of eddy current when one element is just a short-circuited sleeve, and</a:t>
            </a:r>
            <a:endParaRPr/>
          </a:p>
          <a:p>
            <a:pPr indent="0" lvl="0" marL="0" rtl="0" algn="l">
              <a:lnSpc>
                <a:spcPct val="115000"/>
              </a:lnSpc>
              <a:spcBef>
                <a:spcPts val="1200"/>
              </a:spcBef>
              <a:spcAft>
                <a:spcPts val="1200"/>
              </a:spcAft>
              <a:buSzPts val="1800"/>
              <a:buNone/>
            </a:pPr>
            <a:r>
              <a:rPr lang="en"/>
              <a:t>(c) transformer action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1" type="body"/>
          </p:nvPr>
        </p:nvSpPr>
        <p:spPr>
          <a:xfrm>
            <a:off x="311700" y="257850"/>
            <a:ext cx="8520600" cy="4311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(a) change of reluctance of magnetic path, (b) change of mutual inductance between two coils, (c) change of mutual inductance between a coil and a sleeve,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33" name="Google Shape;233;p28"/>
          <p:cNvPicPr preferRelativeResize="0"/>
          <p:nvPr/>
        </p:nvPicPr>
        <p:blipFill rotWithShape="1">
          <a:blip r:embed="rId3">
            <a:alphaModFix/>
          </a:blip>
          <a:srcRect b="16035" l="14942" r="19029" t="44271"/>
          <a:stretch/>
        </p:blipFill>
        <p:spPr>
          <a:xfrm>
            <a:off x="1944950" y="426150"/>
            <a:ext cx="6037549" cy="20405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311700" y="257850"/>
            <a:ext cx="8520600" cy="4311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(d) (i) and (ii) transformer action.</a:t>
            </a:r>
            <a:endParaRPr/>
          </a:p>
        </p:txBody>
      </p:sp>
      <p:pic>
        <p:nvPicPr>
          <p:cNvPr id="239" name="Google Shape;239;p29"/>
          <p:cNvPicPr preferRelativeResize="0"/>
          <p:nvPr/>
        </p:nvPicPr>
        <p:blipFill rotWithShape="1">
          <a:blip r:embed="rId3">
            <a:alphaModFix/>
          </a:blip>
          <a:srcRect b="15216" l="14248" r="4424" t="42431"/>
          <a:stretch/>
        </p:blipFill>
        <p:spPr>
          <a:xfrm>
            <a:off x="853738" y="331475"/>
            <a:ext cx="7436524" cy="2177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Inductive Sensor-Basic Concept</a:t>
            </a:r>
            <a:endParaRPr/>
          </a:p>
        </p:txBody>
      </p:sp>
      <p:sp>
        <p:nvSpPr>
          <p:cNvPr id="77" name="Google Shape;7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15000"/>
              </a:lnSpc>
              <a:spcBef>
                <a:spcPts val="0"/>
              </a:spcBef>
              <a:spcAft>
                <a:spcPts val="0"/>
              </a:spcAft>
              <a:buSzPts val="1800"/>
              <a:buChar char="●"/>
            </a:pPr>
            <a:r>
              <a:rPr lang="en"/>
              <a:t>uses the principle of electromagnetic induction to detect or measure objects</a:t>
            </a:r>
            <a:endParaRPr/>
          </a:p>
          <a:p>
            <a:pPr indent="-342900" lvl="0" marL="457200" rtl="0" algn="just">
              <a:lnSpc>
                <a:spcPct val="115000"/>
              </a:lnSpc>
              <a:spcBef>
                <a:spcPts val="0"/>
              </a:spcBef>
              <a:spcAft>
                <a:spcPts val="0"/>
              </a:spcAft>
              <a:buSzPts val="1800"/>
              <a:buChar char="●"/>
            </a:pPr>
            <a:r>
              <a:rPr lang="en"/>
              <a:t>An inductor develops a magnetic field when a current flows through it; alternatively, a current will flow through a circuit containing an inductor when the magnetic field through it changes. This effect can be used to detect metallic objects that interact with a magnetic field. </a:t>
            </a:r>
            <a:endParaRPr/>
          </a:p>
          <a:p>
            <a:pPr indent="-342900" lvl="0" marL="457200" rtl="0" algn="just">
              <a:lnSpc>
                <a:spcPct val="115000"/>
              </a:lnSpc>
              <a:spcBef>
                <a:spcPts val="0"/>
              </a:spcBef>
              <a:spcAft>
                <a:spcPts val="0"/>
              </a:spcAft>
              <a:buSzPts val="1800"/>
              <a:buChar char="●"/>
            </a:pPr>
            <a:r>
              <a:rPr lang="en"/>
              <a:t>Non-metallic substances such as liquids or some kinds of dirt do not interact with the magnetic field, so an inductive sensor can operate in wet or dirty conditions.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a:t>
            </a:r>
            <a:endParaRPr/>
          </a:p>
        </p:txBody>
      </p:sp>
      <p:sp>
        <p:nvSpPr>
          <p:cNvPr id="245" name="Google Shape;24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Inductive sensors of </a:t>
            </a:r>
            <a:endParaRPr/>
          </a:p>
          <a:p>
            <a:pPr indent="0" lvl="0" marL="0" rtl="0" algn="l">
              <a:lnSpc>
                <a:spcPct val="115000"/>
              </a:lnSpc>
              <a:spcBef>
                <a:spcPts val="1200"/>
              </a:spcBef>
              <a:spcAft>
                <a:spcPts val="0"/>
              </a:spcAft>
              <a:buSzPts val="1800"/>
              <a:buNone/>
            </a:pPr>
            <a:r>
              <a:rPr lang="en"/>
              <a:t>(i) the electromagnetic type which are bilateral in operation with electrical and mechanical input/output relationship and (ii) the magnetostrictive Type</a:t>
            </a:r>
            <a:endParaRPr/>
          </a:p>
          <a:p>
            <a:pPr indent="0" lvl="0" marL="0" rtl="0" algn="l">
              <a:lnSpc>
                <a:spcPct val="115000"/>
              </a:lnSpc>
              <a:spcBef>
                <a:spcPts val="1200"/>
              </a:spcBef>
              <a:spcAft>
                <a:spcPts val="1200"/>
              </a:spcAft>
              <a:buSzPts val="1800"/>
              <a:buNone/>
            </a:pPr>
            <a:r>
              <a:t/>
            </a:r>
            <a:endParaRPr/>
          </a:p>
        </p:txBody>
      </p:sp>
      <p:pic>
        <p:nvPicPr>
          <p:cNvPr id="246" name="Google Shape;246;p30"/>
          <p:cNvPicPr preferRelativeResize="0"/>
          <p:nvPr/>
        </p:nvPicPr>
        <p:blipFill rotWithShape="1">
          <a:blip r:embed="rId3">
            <a:alphaModFix/>
          </a:blip>
          <a:srcRect b="11152" l="35536" r="20520" t="48774"/>
          <a:stretch/>
        </p:blipFill>
        <p:spPr>
          <a:xfrm>
            <a:off x="2081675" y="2508775"/>
            <a:ext cx="4018051" cy="206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idx="1" type="body"/>
          </p:nvPr>
        </p:nvSpPr>
        <p:spPr>
          <a:xfrm>
            <a:off x="311700" y="268375"/>
            <a:ext cx="8520600" cy="4300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 coil is an essential part of inductive transducers </a:t>
            </a:r>
            <a:endParaRPr/>
          </a:p>
          <a:p>
            <a:pPr indent="0" lvl="0" marL="0" rtl="0" algn="l">
              <a:lnSpc>
                <a:spcPct val="115000"/>
              </a:lnSpc>
              <a:spcBef>
                <a:spcPts val="1200"/>
              </a:spcBef>
              <a:spcAft>
                <a:spcPts val="0"/>
              </a:spcAft>
              <a:buSzPts val="1800"/>
              <a:buNone/>
            </a:pPr>
            <a:r>
              <a:rPr lang="en"/>
              <a:t>The coil may be wound on a metal (iron) core or an air core. </a:t>
            </a:r>
            <a:endParaRPr/>
          </a:p>
          <a:p>
            <a:pPr indent="0" lvl="0" marL="0" rtl="0" algn="l">
              <a:lnSpc>
                <a:spcPct val="115000"/>
              </a:lnSpc>
              <a:spcBef>
                <a:spcPts val="1200"/>
              </a:spcBef>
              <a:spcAft>
                <a:spcPts val="0"/>
              </a:spcAft>
              <a:buSzPts val="1800"/>
              <a:buNone/>
            </a:pPr>
            <a:r>
              <a:rPr b="1" lang="en"/>
              <a:t>In the variable reluctance type,</a:t>
            </a:r>
            <a:r>
              <a:rPr lang="en"/>
              <a:t> </a:t>
            </a:r>
            <a:endParaRPr/>
          </a:p>
          <a:p>
            <a:pPr indent="0" lvl="0" marL="0" rtl="0" algn="l">
              <a:lnSpc>
                <a:spcPct val="115000"/>
              </a:lnSpc>
              <a:spcBef>
                <a:spcPts val="1200"/>
              </a:spcBef>
              <a:spcAft>
                <a:spcPts val="0"/>
              </a:spcAft>
              <a:buSzPts val="1800"/>
              <a:buNone/>
            </a:pPr>
            <a:r>
              <a:rPr lang="en"/>
              <a:t>the core is a ferromagnetic material as also the armature. </a:t>
            </a:r>
            <a:endParaRPr/>
          </a:p>
          <a:p>
            <a:pPr indent="0" lvl="0" marL="0" rtl="0" algn="l">
              <a:lnSpc>
                <a:spcPct val="115000"/>
              </a:lnSpc>
              <a:spcBef>
                <a:spcPts val="1200"/>
              </a:spcBef>
              <a:spcAft>
                <a:spcPts val="1200"/>
              </a:spcAft>
              <a:buSzPts val="1800"/>
              <a:buNone/>
            </a:pPr>
            <a:r>
              <a:rPr lang="en"/>
              <a:t>This type of sensors are, perhaps, the most extensively used because it (i) is the most sensitive one, (ii) is least affected by external fields as the air gap is least, and (iii) requires less number of turns than in air core design for same value of inductance so that interwinding or self-capacitance and stray effects are less.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idx="1" type="body"/>
          </p:nvPr>
        </p:nvSpPr>
        <p:spPr>
          <a:xfrm>
            <a:off x="311700" y="363025"/>
            <a:ext cx="8520600" cy="4206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n-Number of turns</a:t>
            </a:r>
            <a:endParaRPr/>
          </a:p>
          <a:p>
            <a:pPr indent="0" lvl="0" marL="0" rtl="0" algn="l">
              <a:lnSpc>
                <a:spcPct val="115000"/>
              </a:lnSpc>
              <a:spcBef>
                <a:spcPts val="1200"/>
              </a:spcBef>
              <a:spcAft>
                <a:spcPts val="0"/>
              </a:spcAft>
              <a:buSzPts val="1800"/>
              <a:buNone/>
            </a:pPr>
            <a:r>
              <a:rPr lang="en"/>
              <a:t>I=Current</a:t>
            </a:r>
            <a:endParaRPr/>
          </a:p>
          <a:p>
            <a:pPr indent="0" lvl="0" marL="0" rtl="0" algn="l">
              <a:lnSpc>
                <a:spcPct val="115000"/>
              </a:lnSpc>
              <a:spcBef>
                <a:spcPts val="1200"/>
              </a:spcBef>
              <a:spcAft>
                <a:spcPts val="0"/>
              </a:spcAft>
              <a:buSzPts val="1800"/>
              <a:buNone/>
            </a:pPr>
            <a:r>
              <a:rPr lang="en"/>
              <a:t>l=corelength</a:t>
            </a:r>
            <a:endParaRPr/>
          </a:p>
          <a:p>
            <a:pPr indent="0" lvl="0" marL="0" rtl="0" algn="l">
              <a:lnSpc>
                <a:spcPct val="115000"/>
              </a:lnSpc>
              <a:spcBef>
                <a:spcPts val="1200"/>
              </a:spcBef>
              <a:spcAft>
                <a:spcPts val="0"/>
              </a:spcAft>
              <a:buSzPts val="1800"/>
              <a:buNone/>
            </a:pPr>
            <a:r>
              <a:rPr lang="en"/>
              <a:t>H=Field strength</a:t>
            </a:r>
            <a:endParaRPr/>
          </a:p>
          <a:p>
            <a:pPr indent="0" lvl="0" marL="0" rtl="0" algn="l">
              <a:lnSpc>
                <a:spcPct val="115000"/>
              </a:lnSpc>
              <a:spcBef>
                <a:spcPts val="1200"/>
              </a:spcBef>
              <a:spcAft>
                <a:spcPts val="0"/>
              </a:spcAft>
              <a:buSzPts val="1800"/>
              <a:buNone/>
            </a:pPr>
            <a:r>
              <a:rPr lang="en"/>
              <a:t>L=Self Inductance</a:t>
            </a:r>
            <a:endParaRPr/>
          </a:p>
          <a:p>
            <a:pPr indent="0" lvl="0" marL="0" rtl="0" algn="l">
              <a:lnSpc>
                <a:spcPct val="115000"/>
              </a:lnSpc>
              <a:spcBef>
                <a:spcPts val="1200"/>
              </a:spcBef>
              <a:spcAft>
                <a:spcPts val="0"/>
              </a:spcAft>
              <a:buSzPts val="1800"/>
              <a:buNone/>
            </a:pPr>
            <a:r>
              <a:rPr lang="en"/>
              <a:t>                                                                         (2.16)</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57" name="Google Shape;257;p32"/>
          <p:cNvPicPr preferRelativeResize="0"/>
          <p:nvPr/>
        </p:nvPicPr>
        <p:blipFill rotWithShape="1">
          <a:blip r:embed="rId3">
            <a:alphaModFix/>
          </a:blip>
          <a:srcRect b="18487" l="31391" r="15463" t="39159"/>
          <a:stretch/>
        </p:blipFill>
        <p:spPr>
          <a:xfrm>
            <a:off x="3878125" y="489825"/>
            <a:ext cx="4859501" cy="2177299"/>
          </a:xfrm>
          <a:prstGeom prst="rect">
            <a:avLst/>
          </a:prstGeom>
          <a:noFill/>
          <a:ln>
            <a:noFill/>
          </a:ln>
        </p:spPr>
      </p:pic>
      <p:pic>
        <p:nvPicPr>
          <p:cNvPr id="258" name="Google Shape;258;p32"/>
          <p:cNvPicPr preferRelativeResize="0"/>
          <p:nvPr/>
        </p:nvPicPr>
        <p:blipFill rotWithShape="1">
          <a:blip r:embed="rId4">
            <a:alphaModFix/>
          </a:blip>
          <a:srcRect b="39253" l="33960" r="47404" t="50925"/>
          <a:stretch/>
        </p:blipFill>
        <p:spPr>
          <a:xfrm>
            <a:off x="546000" y="2667125"/>
            <a:ext cx="1893324" cy="809925"/>
          </a:xfrm>
          <a:prstGeom prst="rect">
            <a:avLst/>
          </a:prstGeom>
          <a:noFill/>
          <a:ln>
            <a:noFill/>
          </a:ln>
        </p:spPr>
      </p:pic>
      <p:pic>
        <p:nvPicPr>
          <p:cNvPr id="259" name="Google Shape;259;p32"/>
          <p:cNvPicPr preferRelativeResize="0"/>
          <p:nvPr/>
        </p:nvPicPr>
        <p:blipFill rotWithShape="1">
          <a:blip r:embed="rId4">
            <a:alphaModFix/>
          </a:blip>
          <a:srcRect b="10406" l="30506" r="10223" t="78452"/>
          <a:stretch/>
        </p:blipFill>
        <p:spPr>
          <a:xfrm>
            <a:off x="693275" y="3566425"/>
            <a:ext cx="5419673"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1" type="body"/>
          </p:nvPr>
        </p:nvSpPr>
        <p:spPr>
          <a:xfrm>
            <a:off x="311700" y="173700"/>
            <a:ext cx="8520600" cy="439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From eq.2.16</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Copper Resistance is given by</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Coil Dissipation Factor is given by</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The Depth of Penetration of Eddy current is given by</a:t>
            </a:r>
            <a:endParaRPr/>
          </a:p>
        </p:txBody>
      </p:sp>
      <p:pic>
        <p:nvPicPr>
          <p:cNvPr id="265" name="Google Shape;265;p33"/>
          <p:cNvPicPr preferRelativeResize="0"/>
          <p:nvPr/>
        </p:nvPicPr>
        <p:blipFill rotWithShape="1">
          <a:blip r:embed="rId3">
            <a:alphaModFix/>
          </a:blip>
          <a:srcRect b="69264" l="8265" r="10861" t="21014"/>
          <a:stretch/>
        </p:blipFill>
        <p:spPr>
          <a:xfrm>
            <a:off x="353775" y="600250"/>
            <a:ext cx="8520599" cy="572700"/>
          </a:xfrm>
          <a:prstGeom prst="rect">
            <a:avLst/>
          </a:prstGeom>
          <a:noFill/>
          <a:ln>
            <a:noFill/>
          </a:ln>
        </p:spPr>
      </p:pic>
      <p:pic>
        <p:nvPicPr>
          <p:cNvPr id="266" name="Google Shape;266;p33"/>
          <p:cNvPicPr preferRelativeResize="0"/>
          <p:nvPr/>
        </p:nvPicPr>
        <p:blipFill rotWithShape="1">
          <a:blip r:embed="rId3">
            <a:alphaModFix/>
          </a:blip>
          <a:srcRect b="48283" l="8265" r="10861" t="40644"/>
          <a:stretch/>
        </p:blipFill>
        <p:spPr>
          <a:xfrm>
            <a:off x="353775" y="1698850"/>
            <a:ext cx="8520599" cy="652149"/>
          </a:xfrm>
          <a:prstGeom prst="rect">
            <a:avLst/>
          </a:prstGeom>
          <a:noFill/>
          <a:ln>
            <a:noFill/>
          </a:ln>
        </p:spPr>
      </p:pic>
      <p:pic>
        <p:nvPicPr>
          <p:cNvPr id="267" name="Google Shape;267;p33"/>
          <p:cNvPicPr preferRelativeResize="0"/>
          <p:nvPr/>
        </p:nvPicPr>
        <p:blipFill rotWithShape="1">
          <a:blip r:embed="rId3">
            <a:alphaModFix/>
          </a:blip>
          <a:srcRect b="29620" l="8265" r="10861" t="60657"/>
          <a:stretch/>
        </p:blipFill>
        <p:spPr>
          <a:xfrm>
            <a:off x="479775" y="2945850"/>
            <a:ext cx="8520599" cy="572700"/>
          </a:xfrm>
          <a:prstGeom prst="rect">
            <a:avLst/>
          </a:prstGeom>
          <a:noFill/>
          <a:ln>
            <a:noFill/>
          </a:ln>
        </p:spPr>
      </p:pic>
      <p:pic>
        <p:nvPicPr>
          <p:cNvPr id="268" name="Google Shape;268;p33"/>
          <p:cNvPicPr preferRelativeResize="0"/>
          <p:nvPr/>
        </p:nvPicPr>
        <p:blipFill rotWithShape="1">
          <a:blip r:embed="rId3">
            <a:alphaModFix/>
          </a:blip>
          <a:srcRect b="4983" l="8265" r="10861" t="85294"/>
          <a:stretch/>
        </p:blipFill>
        <p:spPr>
          <a:xfrm>
            <a:off x="479775" y="3996301"/>
            <a:ext cx="8520599" cy="572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
              <a:t>Eddy loss resistance is given by</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
              <a:t>T</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
              <a:t>This Equation is simplified using eq(2.18) and eq.(2.21) as</a:t>
            </a:r>
            <a:endParaRPr/>
          </a:p>
          <a:p>
            <a:pPr indent="0" lvl="0" marL="0" rtl="0" algn="l">
              <a:lnSpc>
                <a:spcPct val="115000"/>
              </a:lnSpc>
              <a:spcBef>
                <a:spcPts val="1200"/>
              </a:spcBef>
              <a:spcAft>
                <a:spcPts val="0"/>
              </a:spcAft>
              <a:buSzPct val="117647"/>
              <a:buNone/>
            </a:pPr>
            <a:r>
              <a:rPr lang="en"/>
              <a:t> </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1200"/>
              </a:spcAft>
              <a:buSzPct val="117647"/>
              <a:buNone/>
            </a:pPr>
            <a:r>
              <a:t/>
            </a:r>
            <a:endParaRPr/>
          </a:p>
        </p:txBody>
      </p:sp>
      <p:pic>
        <p:nvPicPr>
          <p:cNvPr id="274" name="Google Shape;274;p34"/>
          <p:cNvPicPr preferRelativeResize="0"/>
          <p:nvPr/>
        </p:nvPicPr>
        <p:blipFill rotWithShape="1">
          <a:blip r:embed="rId3">
            <a:alphaModFix/>
          </a:blip>
          <a:srcRect b="47429" l="8158" r="12234" t="28771"/>
          <a:stretch/>
        </p:blipFill>
        <p:spPr>
          <a:xfrm>
            <a:off x="367200" y="1596225"/>
            <a:ext cx="8320050" cy="1406924"/>
          </a:xfrm>
          <a:prstGeom prst="rect">
            <a:avLst/>
          </a:prstGeom>
          <a:noFill/>
          <a:ln>
            <a:noFill/>
          </a:ln>
        </p:spPr>
      </p:pic>
      <p:pic>
        <p:nvPicPr>
          <p:cNvPr id="275" name="Google Shape;275;p34"/>
          <p:cNvPicPr preferRelativeResize="0"/>
          <p:nvPr/>
        </p:nvPicPr>
        <p:blipFill rotWithShape="1">
          <a:blip r:embed="rId3">
            <a:alphaModFix/>
          </a:blip>
          <a:srcRect b="11155" l="8158" r="12234" t="72057"/>
          <a:stretch/>
        </p:blipFill>
        <p:spPr>
          <a:xfrm>
            <a:off x="561675" y="3728925"/>
            <a:ext cx="8320050" cy="992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Eddy loss Dissipation factor is given by</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The Area within the Hysteresis Curve is given by</a:t>
            </a:r>
            <a:endParaRPr/>
          </a:p>
        </p:txBody>
      </p:sp>
      <p:pic>
        <p:nvPicPr>
          <p:cNvPr id="281" name="Google Shape;281;p35"/>
          <p:cNvPicPr preferRelativeResize="0"/>
          <p:nvPr/>
        </p:nvPicPr>
        <p:blipFill rotWithShape="1">
          <a:blip r:embed="rId3">
            <a:alphaModFix/>
          </a:blip>
          <a:srcRect b="25286" l="21275" r="21900" t="68245"/>
          <a:stretch/>
        </p:blipFill>
        <p:spPr>
          <a:xfrm>
            <a:off x="135775" y="1635750"/>
            <a:ext cx="7699476" cy="368150"/>
          </a:xfrm>
          <a:prstGeom prst="rect">
            <a:avLst/>
          </a:prstGeom>
          <a:noFill/>
          <a:ln>
            <a:noFill/>
          </a:ln>
        </p:spPr>
      </p:pic>
      <p:pic>
        <p:nvPicPr>
          <p:cNvPr id="282" name="Google Shape;282;p35"/>
          <p:cNvPicPr preferRelativeResize="0"/>
          <p:nvPr/>
        </p:nvPicPr>
        <p:blipFill rotWithShape="1">
          <a:blip r:embed="rId3">
            <a:alphaModFix/>
          </a:blip>
          <a:srcRect b="44963" l="21275" r="21900" t="20944"/>
          <a:stretch/>
        </p:blipFill>
        <p:spPr>
          <a:xfrm>
            <a:off x="4343150" y="2628125"/>
            <a:ext cx="4489151" cy="1940749"/>
          </a:xfrm>
          <a:prstGeom prst="rect">
            <a:avLst/>
          </a:prstGeom>
          <a:noFill/>
          <a:ln>
            <a:noFill/>
          </a:ln>
        </p:spPr>
      </p:pic>
      <p:pic>
        <p:nvPicPr>
          <p:cNvPr id="283" name="Google Shape;283;p35"/>
          <p:cNvPicPr preferRelativeResize="0"/>
          <p:nvPr/>
        </p:nvPicPr>
        <p:blipFill rotWithShape="1">
          <a:blip r:embed="rId3">
            <a:alphaModFix/>
          </a:blip>
          <a:srcRect b="6625" l="21275" r="21900" t="83402"/>
          <a:stretch/>
        </p:blipFill>
        <p:spPr>
          <a:xfrm>
            <a:off x="0" y="2919000"/>
            <a:ext cx="5584324" cy="1093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idx="1" type="body"/>
          </p:nvPr>
        </p:nvSpPr>
        <p:spPr>
          <a:xfrm>
            <a:off x="311700" y="331475"/>
            <a:ext cx="8520600" cy="423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The Total Hysteresis law is given by</a:t>
            </a:r>
            <a:endParaRPr/>
          </a:p>
        </p:txBody>
      </p:sp>
      <p:pic>
        <p:nvPicPr>
          <p:cNvPr id="289" name="Google Shape;289;p36"/>
          <p:cNvPicPr preferRelativeResize="0"/>
          <p:nvPr/>
        </p:nvPicPr>
        <p:blipFill rotWithShape="1">
          <a:blip r:embed="rId3">
            <a:alphaModFix/>
          </a:blip>
          <a:srcRect b="13578" l="28399" r="22132" t="38526"/>
          <a:stretch/>
        </p:blipFill>
        <p:spPr>
          <a:xfrm>
            <a:off x="311700" y="931025"/>
            <a:ext cx="8322949" cy="3513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idx="1" type="body"/>
          </p:nvPr>
        </p:nvSpPr>
        <p:spPr>
          <a:xfrm>
            <a:off x="311700" y="520800"/>
            <a:ext cx="8520600" cy="4048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The Rayleigh’s constant is given by</a:t>
            </a:r>
            <a:endParaRPr/>
          </a:p>
        </p:txBody>
      </p:sp>
      <p:pic>
        <p:nvPicPr>
          <p:cNvPr id="295" name="Google Shape;295;p37"/>
          <p:cNvPicPr preferRelativeResize="0"/>
          <p:nvPr/>
        </p:nvPicPr>
        <p:blipFill rotWithShape="1">
          <a:blip r:embed="rId3">
            <a:alphaModFix/>
          </a:blip>
          <a:srcRect b="42630" l="21040" r="22595" t="30199"/>
          <a:stretch/>
        </p:blipFill>
        <p:spPr>
          <a:xfrm>
            <a:off x="311700" y="1698800"/>
            <a:ext cx="7941402" cy="174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The Hysteresis Dissipation factor is given by</a:t>
            </a:r>
            <a:endParaRPr/>
          </a:p>
          <a:p>
            <a:pPr indent="0" lvl="0" marL="0" rtl="0" algn="l">
              <a:lnSpc>
                <a:spcPct val="115000"/>
              </a:lnSpc>
              <a:spcBef>
                <a:spcPts val="1200"/>
              </a:spcBef>
              <a:spcAft>
                <a:spcPts val="1200"/>
              </a:spcAft>
              <a:buSzPts val="1800"/>
              <a:buNone/>
            </a:pPr>
            <a:r>
              <a:t/>
            </a:r>
            <a:endParaRPr/>
          </a:p>
        </p:txBody>
      </p:sp>
      <p:pic>
        <p:nvPicPr>
          <p:cNvPr id="301" name="Google Shape;301;p38"/>
          <p:cNvPicPr preferRelativeResize="0"/>
          <p:nvPr/>
        </p:nvPicPr>
        <p:blipFill rotWithShape="1">
          <a:blip r:embed="rId3">
            <a:alphaModFix/>
          </a:blip>
          <a:srcRect b="30026" l="21040" r="22595" t="57365"/>
          <a:stretch/>
        </p:blipFill>
        <p:spPr>
          <a:xfrm>
            <a:off x="311700" y="1152475"/>
            <a:ext cx="7941402" cy="810075"/>
          </a:xfrm>
          <a:prstGeom prst="rect">
            <a:avLst/>
          </a:prstGeom>
          <a:noFill/>
          <a:ln>
            <a:noFill/>
          </a:ln>
        </p:spPr>
      </p:pic>
      <p:pic>
        <p:nvPicPr>
          <p:cNvPr id="302" name="Google Shape;302;p38"/>
          <p:cNvPicPr preferRelativeResize="0"/>
          <p:nvPr/>
        </p:nvPicPr>
        <p:blipFill rotWithShape="1">
          <a:blip r:embed="rId3">
            <a:alphaModFix/>
          </a:blip>
          <a:srcRect b="16193" l="21040" r="22595" t="75457"/>
          <a:stretch/>
        </p:blipFill>
        <p:spPr>
          <a:xfrm>
            <a:off x="204025" y="3181975"/>
            <a:ext cx="7941402" cy="536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idx="1" type="body"/>
          </p:nvPr>
        </p:nvSpPr>
        <p:spPr>
          <a:xfrm>
            <a:off x="311700" y="268375"/>
            <a:ext cx="8520600" cy="4470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The Effective Permeability is given by</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Where,l is the total path length and lg is the Gap length</a:t>
            </a:r>
            <a:endParaRPr/>
          </a:p>
          <a:p>
            <a:pPr indent="0" lvl="0" marL="0" rtl="0" algn="l">
              <a:lnSpc>
                <a:spcPct val="115000"/>
              </a:lnSpc>
              <a:spcBef>
                <a:spcPts val="1200"/>
              </a:spcBef>
              <a:spcAft>
                <a:spcPts val="1200"/>
              </a:spcAft>
              <a:buSzPts val="1800"/>
              <a:buNone/>
            </a:pPr>
            <a:r>
              <a:t/>
            </a:r>
            <a:endParaRPr/>
          </a:p>
        </p:txBody>
      </p:sp>
      <p:pic>
        <p:nvPicPr>
          <p:cNvPr id="308" name="Google Shape;308;p39"/>
          <p:cNvPicPr preferRelativeResize="0"/>
          <p:nvPr/>
        </p:nvPicPr>
        <p:blipFill rotWithShape="1">
          <a:blip r:embed="rId3">
            <a:alphaModFix/>
          </a:blip>
          <a:srcRect b="5647" l="21198" r="22706" t="38479"/>
          <a:stretch/>
        </p:blipFill>
        <p:spPr>
          <a:xfrm>
            <a:off x="472375" y="941550"/>
            <a:ext cx="7993999" cy="2797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342000"/>
            <a:ext cx="8520600" cy="4544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One form of inductive sensor drives a coil with an oscillator. </a:t>
            </a:r>
            <a:endParaRPr/>
          </a:p>
          <a:p>
            <a:pPr indent="-342900" lvl="0" marL="457200" rtl="0" algn="l">
              <a:lnSpc>
                <a:spcPct val="115000"/>
              </a:lnSpc>
              <a:spcBef>
                <a:spcPts val="0"/>
              </a:spcBef>
              <a:spcAft>
                <a:spcPts val="0"/>
              </a:spcAft>
              <a:buSzPts val="1800"/>
              <a:buChar char="●"/>
            </a:pPr>
            <a:r>
              <a:rPr lang="en"/>
              <a:t>A metallic object approaching the coil will alter the inductance of the coil, producing a change in frequency or a change in the current in the coil. </a:t>
            </a:r>
            <a:endParaRPr/>
          </a:p>
          <a:p>
            <a:pPr indent="-342900" lvl="0" marL="457200" rtl="0" algn="l">
              <a:lnSpc>
                <a:spcPct val="115000"/>
              </a:lnSpc>
              <a:spcBef>
                <a:spcPts val="0"/>
              </a:spcBef>
              <a:spcAft>
                <a:spcPts val="0"/>
              </a:spcAft>
              <a:buSzPts val="1800"/>
              <a:buChar char="●"/>
            </a:pPr>
            <a:r>
              <a:rPr lang="en"/>
              <a:t>These changes can be detected, amplified, compared to a threshold and use to switch an external circuit. </a:t>
            </a:r>
            <a:endParaRPr/>
          </a:p>
          <a:p>
            <a:pPr indent="-342900" lvl="0" marL="457200" rtl="0" algn="l">
              <a:lnSpc>
                <a:spcPct val="115000"/>
              </a:lnSpc>
              <a:spcBef>
                <a:spcPts val="0"/>
              </a:spcBef>
              <a:spcAft>
                <a:spcPts val="0"/>
              </a:spcAft>
              <a:buSzPts val="1800"/>
              <a:buChar char="●"/>
            </a:pPr>
            <a:r>
              <a:rPr lang="en"/>
              <a:t>The coil may have a ferromagnetic core to make the magnetic field more intense and to increase the sensitivity of the device. </a:t>
            </a:r>
            <a:endParaRPr/>
          </a:p>
          <a:p>
            <a:pPr indent="-342900" lvl="0" marL="457200" rtl="0" algn="l">
              <a:lnSpc>
                <a:spcPct val="115000"/>
              </a:lnSpc>
              <a:spcBef>
                <a:spcPts val="0"/>
              </a:spcBef>
              <a:spcAft>
                <a:spcPts val="0"/>
              </a:spcAft>
              <a:buSzPts val="1800"/>
              <a:buChar char="●"/>
            </a:pPr>
            <a:r>
              <a:rPr lang="en"/>
              <a:t>A coil with no ferromagnetic core ("air core") can also be used, especially if the oscillator coil must cover a large area.</a:t>
            </a:r>
            <a:endParaRPr/>
          </a:p>
          <a:p>
            <a:pPr indent="-342900" lvl="0" marL="457200" rtl="0" algn="l">
              <a:lnSpc>
                <a:spcPct val="115000"/>
              </a:lnSpc>
              <a:spcBef>
                <a:spcPts val="0"/>
              </a:spcBef>
              <a:spcAft>
                <a:spcPts val="0"/>
              </a:spcAft>
              <a:buSzPts val="1800"/>
              <a:buChar char="●"/>
            </a:pPr>
            <a:r>
              <a:rPr lang="en"/>
              <a:t>Another form of inductive sensor uses one coil to produce a changing magnetic field, and a second coil (or other device) to sense the changes in the magnetic field produced by an object, for example, due to eddy currents induced in a metal object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b="19133" l="23030" r="23805" t="35878"/>
          <a:stretch/>
        </p:blipFill>
        <p:spPr>
          <a:xfrm>
            <a:off x="627600" y="1646275"/>
            <a:ext cx="7888800" cy="3187075"/>
          </a:xfrm>
          <a:prstGeom prst="rect">
            <a:avLst/>
          </a:prstGeom>
          <a:noFill/>
          <a:ln>
            <a:noFill/>
          </a:ln>
        </p:spPr>
      </p:pic>
      <p:sp>
        <p:nvSpPr>
          <p:cNvPr id="314" name="Google Shape;314;p40"/>
          <p:cNvSpPr txBox="1"/>
          <p:nvPr>
            <p:ph idx="1" type="body"/>
          </p:nvPr>
        </p:nvSpPr>
        <p:spPr>
          <a:xfrm>
            <a:off x="311700" y="962575"/>
            <a:ext cx="8520600" cy="366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The Impedence is calculated by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320" name="Google Shape;32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Search coil magnetometer</a:t>
            </a:r>
            <a:endParaRPr/>
          </a:p>
          <a:p>
            <a:pPr indent="-342900" lvl="0" marL="457200" rtl="0" algn="l">
              <a:lnSpc>
                <a:spcPct val="115000"/>
              </a:lnSpc>
              <a:spcBef>
                <a:spcPts val="0"/>
              </a:spcBef>
              <a:spcAft>
                <a:spcPts val="0"/>
              </a:spcAft>
              <a:buSzPts val="1800"/>
              <a:buChar char="●"/>
            </a:pPr>
            <a:r>
              <a:rPr lang="en"/>
              <a:t>Inductive proximity sensor</a:t>
            </a:r>
            <a:endParaRPr/>
          </a:p>
          <a:p>
            <a:pPr indent="-342900" lvl="0" marL="457200" rtl="0" algn="l">
              <a:lnSpc>
                <a:spcPct val="115000"/>
              </a:lnSpc>
              <a:spcBef>
                <a:spcPts val="0"/>
              </a:spcBef>
              <a:spcAft>
                <a:spcPts val="0"/>
              </a:spcAft>
              <a:buSzPts val="1800"/>
              <a:buChar char="●"/>
            </a:pPr>
            <a:r>
              <a:rPr lang="en"/>
              <a:t>Metal detectors </a:t>
            </a:r>
            <a:endParaRPr/>
          </a:p>
          <a:p>
            <a:pPr indent="-342900" lvl="0" marL="457200" rtl="0" algn="l">
              <a:lnSpc>
                <a:spcPct val="115000"/>
              </a:lnSpc>
              <a:spcBef>
                <a:spcPts val="0"/>
              </a:spcBef>
              <a:spcAft>
                <a:spcPts val="0"/>
              </a:spcAft>
              <a:buSzPts val="1800"/>
              <a:buChar char="●"/>
            </a:pPr>
            <a:r>
              <a:rPr lang="en"/>
              <a:t>Traffic lights</a:t>
            </a:r>
            <a:endParaRPr/>
          </a:p>
          <a:p>
            <a:pPr indent="-342900" lvl="0" marL="457200" rtl="0" algn="l">
              <a:lnSpc>
                <a:spcPct val="115000"/>
              </a:lnSpc>
              <a:spcBef>
                <a:spcPts val="0"/>
              </a:spcBef>
              <a:spcAft>
                <a:spcPts val="0"/>
              </a:spcAft>
              <a:buSzPts val="1800"/>
              <a:buChar char="●"/>
            </a:pPr>
            <a:r>
              <a:rPr lang="en"/>
              <a:t>Car washes </a:t>
            </a:r>
            <a:endParaRPr/>
          </a:p>
          <a:p>
            <a:pPr indent="-342900" lvl="0" marL="457200" rtl="0" algn="l">
              <a:lnSpc>
                <a:spcPct val="115000"/>
              </a:lnSpc>
              <a:spcBef>
                <a:spcPts val="0"/>
              </a:spcBef>
              <a:spcAft>
                <a:spcPts val="0"/>
              </a:spcAft>
              <a:buSzPts val="1800"/>
              <a:buChar char="●"/>
            </a:pPr>
            <a:r>
              <a:rPr lang="en"/>
              <a:t>Many automated industrial processes. </a:t>
            </a:r>
            <a:endParaRPr/>
          </a:p>
          <a:p>
            <a:pPr indent="0" lvl="0" marL="0" rtl="0" algn="just">
              <a:lnSpc>
                <a:spcPct val="115000"/>
              </a:lnSpc>
              <a:spcBef>
                <a:spcPts val="1200"/>
              </a:spcBef>
              <a:spcAft>
                <a:spcPts val="1200"/>
              </a:spcAft>
              <a:buSzPts val="1800"/>
              <a:buNone/>
            </a:pPr>
            <a:r>
              <a:rPr lang="en"/>
              <a:t>The sensor does not require physical contact it is particularly useful for applications where access presents challenges or where dirt is prevalent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2"/>
          <p:cNvPicPr preferRelativeResize="0"/>
          <p:nvPr/>
        </p:nvPicPr>
        <p:blipFill rotWithShape="1">
          <a:blip r:embed="rId3">
            <a:alphaModFix/>
          </a:blip>
          <a:srcRect b="25541" l="6300" r="3699" t="9908"/>
          <a:stretch/>
        </p:blipFill>
        <p:spPr>
          <a:xfrm>
            <a:off x="694075" y="396600"/>
            <a:ext cx="7746224" cy="4263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3"/>
          <p:cNvPicPr preferRelativeResize="0"/>
          <p:nvPr/>
        </p:nvPicPr>
        <p:blipFill rotWithShape="1">
          <a:blip r:embed="rId3">
            <a:alphaModFix/>
          </a:blip>
          <a:srcRect b="19129" l="3704" r="5278" t="9404"/>
          <a:stretch/>
        </p:blipFill>
        <p:spPr>
          <a:xfrm>
            <a:off x="470975" y="607300"/>
            <a:ext cx="7832999" cy="40280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rotWithShape="1">
          <a:blip r:embed="rId3">
            <a:alphaModFix/>
          </a:blip>
          <a:srcRect b="18617" l="2401" r="2694" t="10938"/>
          <a:stretch/>
        </p:blipFill>
        <p:spPr>
          <a:xfrm>
            <a:off x="359425" y="470975"/>
            <a:ext cx="8167625" cy="4164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5"/>
          <p:cNvPicPr preferRelativeResize="0"/>
          <p:nvPr/>
        </p:nvPicPr>
        <p:blipFill rotWithShape="1">
          <a:blip r:embed="rId3">
            <a:alphaModFix/>
          </a:blip>
          <a:srcRect b="17460" l="3704" r="3693" t="8017"/>
          <a:stretch/>
        </p:blipFill>
        <p:spPr>
          <a:xfrm>
            <a:off x="470975" y="470975"/>
            <a:ext cx="7969326" cy="4089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6"/>
          <p:cNvPicPr preferRelativeResize="0"/>
          <p:nvPr/>
        </p:nvPicPr>
        <p:blipFill rotWithShape="1">
          <a:blip r:embed="rId3">
            <a:alphaModFix/>
          </a:blip>
          <a:srcRect b="11248" l="5697" r="4302" t="18179"/>
          <a:stretch/>
        </p:blipFill>
        <p:spPr>
          <a:xfrm>
            <a:off x="520550" y="285050"/>
            <a:ext cx="8229600" cy="4387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7"/>
          <p:cNvPicPr preferRelativeResize="0"/>
          <p:nvPr/>
        </p:nvPicPr>
        <p:blipFill rotWithShape="1">
          <a:blip r:embed="rId3">
            <a:alphaModFix/>
          </a:blip>
          <a:srcRect b="11194" l="3272" r="3987" t="18620"/>
          <a:stretch/>
        </p:blipFill>
        <p:spPr>
          <a:xfrm>
            <a:off x="433800" y="483375"/>
            <a:ext cx="7981699" cy="40652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TYPE TRANSDUCER</a:t>
            </a:r>
            <a:endParaRPr/>
          </a:p>
        </p:txBody>
      </p:sp>
      <p:sp>
        <p:nvSpPr>
          <p:cNvPr id="356" name="Google Shape;356;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To measure mechanical quantities, such as displacement, force, and angle of rotation, according to the change in the transformation ratio of a transformer or in the mutual induction between the transformer’s primary and secondary windings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62" name="Google Shape;362;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3" name="Google Shape;363;p49"/>
          <p:cNvPicPr preferRelativeResize="0"/>
          <p:nvPr/>
        </p:nvPicPr>
        <p:blipFill rotWithShape="1">
          <a:blip r:embed="rId3">
            <a:alphaModFix/>
          </a:blip>
          <a:srcRect b="15438" l="5286" r="5116" t="16007"/>
          <a:stretch/>
        </p:blipFill>
        <p:spPr>
          <a:xfrm>
            <a:off x="311700" y="445025"/>
            <a:ext cx="8520601" cy="412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8" name="Google Shape;88;p5"/>
          <p:cNvPicPr preferRelativeResize="0"/>
          <p:nvPr/>
        </p:nvPicPr>
        <p:blipFill rotWithShape="1">
          <a:blip r:embed="rId3">
            <a:alphaModFix/>
          </a:blip>
          <a:srcRect b="0" l="0" r="0" t="0"/>
          <a:stretch/>
        </p:blipFill>
        <p:spPr>
          <a:xfrm>
            <a:off x="311700" y="582525"/>
            <a:ext cx="8624350" cy="4449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9" name="Google Shape;369;p50"/>
          <p:cNvPicPr preferRelativeResize="0"/>
          <p:nvPr/>
        </p:nvPicPr>
        <p:blipFill rotWithShape="1">
          <a:blip r:embed="rId3">
            <a:alphaModFix/>
          </a:blip>
          <a:srcRect b="11833" l="0" r="0" t="16010"/>
          <a:stretch/>
        </p:blipFill>
        <p:spPr>
          <a:xfrm>
            <a:off x="0" y="1017725"/>
            <a:ext cx="9144001" cy="3298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5" name="Google Shape;375;p51"/>
          <p:cNvPicPr preferRelativeResize="0"/>
          <p:nvPr/>
        </p:nvPicPr>
        <p:blipFill rotWithShape="1">
          <a:blip r:embed="rId3">
            <a:alphaModFix/>
          </a:blip>
          <a:srcRect b="0" l="0" r="0" t="16008"/>
          <a:stretch/>
        </p:blipFill>
        <p:spPr>
          <a:xfrm>
            <a:off x="0" y="462500"/>
            <a:ext cx="9144001" cy="4395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81" name="Google Shape;381;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82" name="Google Shape;382;p52"/>
          <p:cNvPicPr preferRelativeResize="0"/>
          <p:nvPr/>
        </p:nvPicPr>
        <p:blipFill rotWithShape="1">
          <a:blip r:embed="rId3">
            <a:alphaModFix/>
          </a:blip>
          <a:srcRect b="15816" l="0" r="0" t="0"/>
          <a:stretch/>
        </p:blipFill>
        <p:spPr>
          <a:xfrm>
            <a:off x="0" y="285750"/>
            <a:ext cx="9144001" cy="4283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88" name="Google Shape;38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89" name="Google Shape;389;p53"/>
          <p:cNvPicPr preferRelativeResize="0"/>
          <p:nvPr/>
        </p:nvPicPr>
        <p:blipFill rotWithShape="1">
          <a:blip r:embed="rId3">
            <a:alphaModFix/>
          </a:blip>
          <a:srcRect b="0" l="0" r="0" t="0"/>
          <a:stretch/>
        </p:blipFill>
        <p:spPr>
          <a:xfrm>
            <a:off x="0" y="285750"/>
            <a:ext cx="9144001" cy="457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95" name="Google Shape;395;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96" name="Google Shape;396;p54"/>
          <p:cNvPicPr preferRelativeResize="0"/>
          <p:nvPr/>
        </p:nvPicPr>
        <p:blipFill rotWithShape="1">
          <a:blip r:embed="rId3">
            <a:alphaModFix/>
          </a:blip>
          <a:srcRect b="0" l="0" r="0" t="0"/>
          <a:stretch/>
        </p:blipFill>
        <p:spPr>
          <a:xfrm>
            <a:off x="0" y="285750"/>
            <a:ext cx="9144001" cy="457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Electromagnetic Transducer</a:t>
            </a:r>
            <a:endParaRPr/>
          </a:p>
        </p:txBody>
      </p:sp>
      <p:sp>
        <p:nvSpPr>
          <p:cNvPr id="402" name="Google Shape;402;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03" name="Google Shape;403;p55"/>
          <p:cNvPicPr preferRelativeResize="0"/>
          <p:nvPr/>
        </p:nvPicPr>
        <p:blipFill rotWithShape="1">
          <a:blip r:embed="rId3">
            <a:alphaModFix/>
          </a:blip>
          <a:srcRect b="0" l="0" r="0" t="0"/>
          <a:stretch/>
        </p:blipFill>
        <p:spPr>
          <a:xfrm>
            <a:off x="311700" y="1152475"/>
            <a:ext cx="8520600" cy="3700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09" name="Google Shape;409;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0" name="Google Shape;410;p56"/>
          <p:cNvPicPr preferRelativeResize="0"/>
          <p:nvPr/>
        </p:nvPicPr>
        <p:blipFill rotWithShape="1">
          <a:blip r:embed="rId3">
            <a:alphaModFix/>
          </a:blip>
          <a:srcRect b="11355" l="4332" r="4450" t="0"/>
          <a:stretch/>
        </p:blipFill>
        <p:spPr>
          <a:xfrm>
            <a:off x="311700" y="348275"/>
            <a:ext cx="8520599" cy="41631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16" name="Google Shape;41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7" name="Google Shape;417;p57"/>
          <p:cNvPicPr preferRelativeResize="0"/>
          <p:nvPr/>
        </p:nvPicPr>
        <p:blipFill rotWithShape="1">
          <a:blip r:embed="rId3">
            <a:alphaModFix/>
          </a:blip>
          <a:srcRect b="8649" l="3410" r="3409" t="0"/>
          <a:stretch/>
        </p:blipFill>
        <p:spPr>
          <a:xfrm>
            <a:off x="311700" y="223713"/>
            <a:ext cx="8520599" cy="46960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ELECTROMAGNETIC TRANSDUCER</a:t>
            </a:r>
            <a:endParaRPr/>
          </a:p>
        </p:txBody>
      </p:sp>
      <p:sp>
        <p:nvSpPr>
          <p:cNvPr id="423" name="Google Shape;423;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24" name="Google Shape;424;p58"/>
          <p:cNvPicPr preferRelativeResize="0"/>
          <p:nvPr/>
        </p:nvPicPr>
        <p:blipFill rotWithShape="1">
          <a:blip r:embed="rId3">
            <a:alphaModFix/>
          </a:blip>
          <a:srcRect b="0" l="0" r="0" t="0"/>
          <a:stretch/>
        </p:blipFill>
        <p:spPr>
          <a:xfrm>
            <a:off x="311700" y="1109175"/>
            <a:ext cx="3232974" cy="1741449"/>
          </a:xfrm>
          <a:prstGeom prst="rect">
            <a:avLst/>
          </a:prstGeom>
          <a:noFill/>
          <a:ln>
            <a:noFill/>
          </a:ln>
        </p:spPr>
      </p:pic>
      <p:pic>
        <p:nvPicPr>
          <p:cNvPr id="425" name="Google Shape;425;p58"/>
          <p:cNvPicPr preferRelativeResize="0"/>
          <p:nvPr/>
        </p:nvPicPr>
        <p:blipFill rotWithShape="1">
          <a:blip r:embed="rId4">
            <a:alphaModFix/>
          </a:blip>
          <a:srcRect b="0" l="0" r="0" t="0"/>
          <a:stretch/>
        </p:blipFill>
        <p:spPr>
          <a:xfrm>
            <a:off x="4631975" y="1109175"/>
            <a:ext cx="2705250" cy="1741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Magnetostrictive Transducer</a:t>
            </a:r>
            <a:endParaRPr/>
          </a:p>
        </p:txBody>
      </p:sp>
      <p:sp>
        <p:nvSpPr>
          <p:cNvPr id="431" name="Google Shape;431;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Magnetostrictive position sensors are non-contact linear position sensors </a:t>
            </a:r>
            <a:endParaRPr/>
          </a:p>
          <a:p>
            <a:pPr indent="-342900" lvl="0" marL="457200" rtl="0" algn="l">
              <a:lnSpc>
                <a:spcPct val="115000"/>
              </a:lnSpc>
              <a:spcBef>
                <a:spcPts val="0"/>
              </a:spcBef>
              <a:spcAft>
                <a:spcPts val="0"/>
              </a:spcAft>
              <a:buSzPts val="1800"/>
              <a:buChar char="●"/>
            </a:pPr>
            <a:r>
              <a:rPr lang="en"/>
              <a:t>They use the momentary interaction of two magnetic fields to produce a strain pulse that moves along a waveguide. One field is from a magnet that moves along the outside of the waveguide. The other field is from the waveguide itself. </a:t>
            </a:r>
            <a:endParaRPr/>
          </a:p>
          <a:p>
            <a:pPr indent="-342900" lvl="0" marL="457200" rtl="0" algn="l">
              <a:lnSpc>
                <a:spcPct val="115000"/>
              </a:lnSpc>
              <a:spcBef>
                <a:spcPts val="0"/>
              </a:spcBef>
              <a:spcAft>
                <a:spcPts val="0"/>
              </a:spcAft>
              <a:buSzPts val="1800"/>
              <a:buChar char="●"/>
            </a:pPr>
            <a:r>
              <a:rPr lang="en"/>
              <a:t>Magnetostrictive position sensors a unique signal for each point along the axis of travel. </a:t>
            </a:r>
            <a:endParaRPr/>
          </a:p>
          <a:p>
            <a:pPr indent="-342900" lvl="0" marL="457200" rtl="0" algn="l">
              <a:lnSpc>
                <a:spcPct val="115000"/>
              </a:lnSpc>
              <a:spcBef>
                <a:spcPts val="0"/>
              </a:spcBef>
              <a:spcAft>
                <a:spcPts val="0"/>
              </a:spcAft>
              <a:buSzPts val="1800"/>
              <a:buChar char="●"/>
            </a:pPr>
            <a:r>
              <a:rPr lang="en"/>
              <a:t>The advantage to this type of sensor is that it is non-contact and there is no wear or friction. It is also not affected by vibrations so there is no limit on the number of operating cycles. </a:t>
            </a:r>
            <a:endParaRPr/>
          </a:p>
          <a:p>
            <a:pPr indent="-342900" lvl="0" marL="457200" rtl="0" algn="l">
              <a:lnSpc>
                <a:spcPct val="115000"/>
              </a:lnSpc>
              <a:spcBef>
                <a:spcPts val="0"/>
              </a:spcBef>
              <a:spcAft>
                <a:spcPts val="0"/>
              </a:spcAft>
              <a:buSzPts val="1800"/>
              <a:buChar char="●"/>
            </a:pPr>
            <a:r>
              <a:rPr lang="en"/>
              <a:t>The disadvantage is the dead band on both sides of the sensor which cannot be reduced to zero.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6"/>
          <p:cNvPicPr preferRelativeResize="0"/>
          <p:nvPr/>
        </p:nvPicPr>
        <p:blipFill rotWithShape="1">
          <a:blip r:embed="rId3">
            <a:alphaModFix/>
          </a:blip>
          <a:srcRect b="27532" l="17851" r="45417" t="21358"/>
          <a:stretch/>
        </p:blipFill>
        <p:spPr>
          <a:xfrm>
            <a:off x="175350" y="123775"/>
            <a:ext cx="4447600" cy="2305450"/>
          </a:xfrm>
          <a:prstGeom prst="rect">
            <a:avLst/>
          </a:prstGeom>
          <a:noFill/>
          <a:ln>
            <a:noFill/>
          </a:ln>
        </p:spPr>
      </p:pic>
      <p:pic>
        <p:nvPicPr>
          <p:cNvPr id="94" name="Google Shape;94;p6"/>
          <p:cNvPicPr preferRelativeResize="0"/>
          <p:nvPr/>
        </p:nvPicPr>
        <p:blipFill rotWithShape="1">
          <a:blip r:embed="rId4">
            <a:alphaModFix/>
          </a:blip>
          <a:srcRect b="26564" l="17653" r="18337" t="18698"/>
          <a:stretch/>
        </p:blipFill>
        <p:spPr>
          <a:xfrm>
            <a:off x="4846050" y="123775"/>
            <a:ext cx="4003251" cy="2305450"/>
          </a:xfrm>
          <a:prstGeom prst="rect">
            <a:avLst/>
          </a:prstGeom>
          <a:noFill/>
          <a:ln>
            <a:noFill/>
          </a:ln>
        </p:spPr>
      </p:pic>
      <p:pic>
        <p:nvPicPr>
          <p:cNvPr id="95" name="Google Shape;95;p6"/>
          <p:cNvPicPr preferRelativeResize="0"/>
          <p:nvPr/>
        </p:nvPicPr>
        <p:blipFill rotWithShape="1">
          <a:blip r:embed="rId5">
            <a:alphaModFix/>
          </a:blip>
          <a:srcRect b="25355" l="17930" r="18306" t="17043"/>
          <a:stretch/>
        </p:blipFill>
        <p:spPr>
          <a:xfrm>
            <a:off x="235475" y="2571750"/>
            <a:ext cx="8613825" cy="2305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ph idx="1" type="body"/>
          </p:nvPr>
        </p:nvSpPr>
        <p:spPr>
          <a:xfrm>
            <a:off x="311700" y="97750"/>
            <a:ext cx="8520600" cy="4471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Magnetrostriction is a property of ferromagnetic materials to expand or contract when placed in a magnetic field. T</a:t>
            </a:r>
            <a:endParaRPr/>
          </a:p>
          <a:p>
            <a:pPr indent="-342900" lvl="0" marL="457200" rtl="0" algn="l">
              <a:lnSpc>
                <a:spcPct val="115000"/>
              </a:lnSpc>
              <a:spcBef>
                <a:spcPts val="0"/>
              </a:spcBef>
              <a:spcAft>
                <a:spcPts val="0"/>
              </a:spcAft>
              <a:buSzPts val="1800"/>
              <a:buChar char="●"/>
            </a:pPr>
            <a:r>
              <a:rPr lang="en"/>
              <a:t>The sensor senses the position of the permanent (position) magnet to determine the distance between the permanent magnet and the sensor head.</a:t>
            </a:r>
            <a:endParaRPr/>
          </a:p>
          <a:p>
            <a:pPr indent="-342900" lvl="0" marL="457200" rtl="0" algn="l">
              <a:lnSpc>
                <a:spcPct val="115000"/>
              </a:lnSpc>
              <a:spcBef>
                <a:spcPts val="0"/>
              </a:spcBef>
              <a:spcAft>
                <a:spcPts val="0"/>
              </a:spcAft>
              <a:buSzPts val="1800"/>
              <a:buChar char="●"/>
            </a:pPr>
            <a:r>
              <a:rPr lang="en"/>
              <a:t>There are five main components of the magnetostrictive sensor: Waveguide, position magnet, electronics, strain pulse detection system, and damping module.</a:t>
            </a:r>
            <a:endParaRPr/>
          </a:p>
        </p:txBody>
      </p:sp>
      <p:pic>
        <p:nvPicPr>
          <p:cNvPr id="437" name="Google Shape;437;p60"/>
          <p:cNvPicPr preferRelativeResize="0"/>
          <p:nvPr/>
        </p:nvPicPr>
        <p:blipFill rotWithShape="1">
          <a:blip r:embed="rId3">
            <a:alphaModFix/>
          </a:blip>
          <a:srcRect b="0" l="0" r="0" t="0"/>
          <a:stretch/>
        </p:blipFill>
        <p:spPr>
          <a:xfrm>
            <a:off x="3780675" y="2193575"/>
            <a:ext cx="3810000" cy="2737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idx="1" type="body"/>
          </p:nvPr>
        </p:nvSpPr>
        <p:spPr>
          <a:xfrm>
            <a:off x="311700" y="327375"/>
            <a:ext cx="3999900" cy="42414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just">
              <a:lnSpc>
                <a:spcPct val="115000"/>
              </a:lnSpc>
              <a:spcBef>
                <a:spcPts val="0"/>
              </a:spcBef>
              <a:spcAft>
                <a:spcPts val="0"/>
              </a:spcAft>
              <a:buSzPct val="100000"/>
              <a:buChar char="●"/>
            </a:pPr>
            <a:r>
              <a:rPr lang="en"/>
              <a:t>Typically, the waveguide wire is enclosed within a protective cover and attached to the device that is being measured. </a:t>
            </a:r>
            <a:endParaRPr/>
          </a:p>
          <a:p>
            <a:pPr indent="-310832" lvl="0" marL="457200" rtl="0" algn="just">
              <a:lnSpc>
                <a:spcPct val="115000"/>
              </a:lnSpc>
              <a:spcBef>
                <a:spcPts val="0"/>
              </a:spcBef>
              <a:spcAft>
                <a:spcPts val="0"/>
              </a:spcAft>
              <a:buSzPct val="100000"/>
              <a:buChar char="●"/>
            </a:pPr>
            <a:r>
              <a:rPr lang="en"/>
              <a:t>Applying a current pulse generates a sonic wave that travels along the waveguide to a small piece of magnetostrictive material that passes through a coil and is magnetized by a small, permanent magnet. </a:t>
            </a:r>
            <a:endParaRPr/>
          </a:p>
          <a:p>
            <a:pPr indent="-310832" lvl="0" marL="457200" rtl="0" algn="just">
              <a:lnSpc>
                <a:spcPct val="115000"/>
              </a:lnSpc>
              <a:spcBef>
                <a:spcPts val="0"/>
              </a:spcBef>
              <a:spcAft>
                <a:spcPts val="0"/>
              </a:spcAft>
              <a:buSzPct val="100000"/>
              <a:buChar char="●"/>
            </a:pPr>
            <a:r>
              <a:rPr lang="en"/>
              <a:t>The stress induced by the sonic wave causes a wave of changed permeability in the magnetostrictive material, resulting in a change in its magnetic flux and the production of voltage output from the coil. </a:t>
            </a:r>
            <a:endParaRPr/>
          </a:p>
          <a:p>
            <a:pPr indent="-310832" lvl="0" marL="457200" rtl="0" algn="just">
              <a:lnSpc>
                <a:spcPct val="115000"/>
              </a:lnSpc>
              <a:spcBef>
                <a:spcPts val="0"/>
              </a:spcBef>
              <a:spcAft>
                <a:spcPts val="0"/>
              </a:spcAft>
              <a:buSzPct val="100000"/>
              <a:buChar char="●"/>
            </a:pPr>
            <a:r>
              <a:rPr lang="en"/>
              <a:t>Electronic circuitry detects the voltage pulse and conditions it into the desired output.</a:t>
            </a:r>
            <a:endParaRPr/>
          </a:p>
          <a:p>
            <a:pPr indent="-310832" lvl="0" marL="457200" rtl="0" algn="just">
              <a:lnSpc>
                <a:spcPct val="115000"/>
              </a:lnSpc>
              <a:spcBef>
                <a:spcPts val="0"/>
              </a:spcBef>
              <a:spcAft>
                <a:spcPts val="0"/>
              </a:spcAft>
              <a:buSzPct val="100000"/>
              <a:buChar char="●"/>
            </a:pPr>
            <a:r>
              <a:rPr lang="en"/>
              <a:t>At the sensor rod tip, at the end opposite the head, there is an unusable area called the dead zone. The system must be designed so that the front face of the position magnet will come no closer to the tip than the specified dead zone distance.</a:t>
            </a:r>
            <a:endParaRPr/>
          </a:p>
        </p:txBody>
      </p:sp>
      <p:pic>
        <p:nvPicPr>
          <p:cNvPr id="443" name="Google Shape;443;p61"/>
          <p:cNvPicPr preferRelativeResize="0"/>
          <p:nvPr/>
        </p:nvPicPr>
        <p:blipFill rotWithShape="1">
          <a:blip r:embed="rId3">
            <a:alphaModFix/>
          </a:blip>
          <a:srcRect b="0" l="0" r="0" t="0"/>
          <a:stretch/>
        </p:blipFill>
        <p:spPr>
          <a:xfrm>
            <a:off x="4917825" y="1288900"/>
            <a:ext cx="3829050" cy="2554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449" name="Google Shape;449;p6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SzPts val="1400"/>
              <a:buChar char="●"/>
            </a:pPr>
            <a:r>
              <a:rPr lang="en"/>
              <a:t>In workshops or in the automobile production cars are lifted for work on the substructure. This is usually done by hydraulic lifts. Hydraulic cylinders installed in the lifts hoist the cars. The stroke movement are measured by magnetostrictive transducers. The position measurement is especially important in automatized processes.</a:t>
            </a:r>
            <a:endParaRPr/>
          </a:p>
        </p:txBody>
      </p:sp>
      <p:sp>
        <p:nvSpPr>
          <p:cNvPr id="450" name="Google Shape;450;p6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451" name="Google Shape;451;p62"/>
          <p:cNvPicPr preferRelativeResize="0"/>
          <p:nvPr/>
        </p:nvPicPr>
        <p:blipFill rotWithShape="1">
          <a:blip r:embed="rId3">
            <a:alphaModFix/>
          </a:blip>
          <a:srcRect b="0" l="0" r="0" t="0"/>
          <a:stretch/>
        </p:blipFill>
        <p:spPr>
          <a:xfrm>
            <a:off x="4680000" y="1152475"/>
            <a:ext cx="4152300" cy="36091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txBox="1"/>
          <p:nvPr>
            <p:ph idx="1" type="body"/>
          </p:nvPr>
        </p:nvSpPr>
        <p:spPr>
          <a:xfrm>
            <a:off x="311700" y="274100"/>
            <a:ext cx="3999900" cy="42948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SzPts val="1400"/>
              <a:buChar char="●"/>
            </a:pPr>
            <a:r>
              <a:rPr lang="en"/>
              <a:t>Lift bridges are built over busy waterways. These lift up when a ship wants to drive through the waterway. For this a bridge part is raised by means of hydraulic cylinders so far that the ship can easily pass underneath the lifted bridge.</a:t>
            </a:r>
            <a:endParaRPr/>
          </a:p>
          <a:p>
            <a:pPr indent="-317500" lvl="0" marL="457200" rtl="0" algn="just">
              <a:lnSpc>
                <a:spcPct val="115000"/>
              </a:lnSpc>
              <a:spcBef>
                <a:spcPts val="0"/>
              </a:spcBef>
              <a:spcAft>
                <a:spcPts val="0"/>
              </a:spcAft>
              <a:buSzPts val="1400"/>
              <a:buChar char="●"/>
            </a:pPr>
            <a:r>
              <a:rPr lang="en"/>
              <a:t>Magnetostrictive transducers are installed inside the hydraulic cylinders. The sensors measure the stroke and transmit the values to a control unit. The hydraulic sensors ensure that the bridge part reaches the minimum height to let the ship pass.</a:t>
            </a:r>
            <a:endParaRPr/>
          </a:p>
        </p:txBody>
      </p:sp>
      <p:pic>
        <p:nvPicPr>
          <p:cNvPr id="457" name="Google Shape;457;p63"/>
          <p:cNvPicPr preferRelativeResize="0"/>
          <p:nvPr/>
        </p:nvPicPr>
        <p:blipFill rotWithShape="1">
          <a:blip r:embed="rId3">
            <a:alphaModFix/>
          </a:blip>
          <a:srcRect b="0" l="0" r="0" t="0"/>
          <a:stretch/>
        </p:blipFill>
        <p:spPr>
          <a:xfrm>
            <a:off x="4449150" y="274100"/>
            <a:ext cx="4621226" cy="2202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311700" y="187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463" name="Google Shape;463;p64"/>
          <p:cNvSpPr txBox="1"/>
          <p:nvPr>
            <p:ph idx="1" type="body"/>
          </p:nvPr>
        </p:nvSpPr>
        <p:spPr>
          <a:xfrm>
            <a:off x="311700" y="943325"/>
            <a:ext cx="8520600" cy="3625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Magnetostrictive transducers are used for position measurement. </a:t>
            </a:r>
            <a:endParaRPr/>
          </a:p>
          <a:p>
            <a:pPr indent="-342900" lvl="0" marL="457200" rtl="0" algn="l">
              <a:lnSpc>
                <a:spcPct val="115000"/>
              </a:lnSpc>
              <a:spcBef>
                <a:spcPts val="0"/>
              </a:spcBef>
              <a:spcAft>
                <a:spcPts val="0"/>
              </a:spcAft>
              <a:buSzPts val="1800"/>
              <a:buChar char="●"/>
            </a:pPr>
            <a:r>
              <a:rPr lang="en"/>
              <a:t>The sensors are used to measure the stroke of hydraulic cylinders. </a:t>
            </a:r>
            <a:endParaRPr/>
          </a:p>
          <a:p>
            <a:pPr indent="-342900" lvl="0" marL="457200" rtl="0" algn="l">
              <a:lnSpc>
                <a:spcPct val="115000"/>
              </a:lnSpc>
              <a:spcBef>
                <a:spcPts val="0"/>
              </a:spcBef>
              <a:spcAft>
                <a:spcPts val="0"/>
              </a:spcAft>
              <a:buSzPts val="1800"/>
              <a:buChar char="●"/>
            </a:pPr>
            <a:r>
              <a:rPr lang="en"/>
              <a:t>Industrial application </a:t>
            </a:r>
            <a:endParaRPr/>
          </a:p>
          <a:p>
            <a:pPr indent="-342900" lvl="0" marL="457200" rtl="0" algn="l">
              <a:lnSpc>
                <a:spcPct val="115000"/>
              </a:lnSpc>
              <a:spcBef>
                <a:spcPts val="0"/>
              </a:spcBef>
              <a:spcAft>
                <a:spcPts val="0"/>
              </a:spcAft>
              <a:buSzPts val="1800"/>
              <a:buChar char="●"/>
            </a:pPr>
            <a:r>
              <a:rPr lang="en"/>
              <a:t>Installation in hydraulic cylinders. </a:t>
            </a:r>
            <a:endParaRPr/>
          </a:p>
          <a:p>
            <a:pPr indent="-342900" lvl="0" marL="457200" rtl="0" algn="l">
              <a:lnSpc>
                <a:spcPct val="115000"/>
              </a:lnSpc>
              <a:spcBef>
                <a:spcPts val="0"/>
              </a:spcBef>
              <a:spcAft>
                <a:spcPts val="0"/>
              </a:spcAft>
              <a:buSzPts val="1800"/>
              <a:buChar char="●"/>
            </a:pPr>
            <a:r>
              <a:rPr lang="en"/>
              <a:t>Packing machines, plastic machines, steel rolls or in beverage bottling plants.</a:t>
            </a:r>
            <a:endParaRPr/>
          </a:p>
        </p:txBody>
      </p:sp>
      <p:pic>
        <p:nvPicPr>
          <p:cNvPr id="464" name="Google Shape;464;p64"/>
          <p:cNvPicPr preferRelativeResize="0"/>
          <p:nvPr/>
        </p:nvPicPr>
        <p:blipFill rotWithShape="1">
          <a:blip r:embed="rId3">
            <a:alphaModFix/>
          </a:blip>
          <a:srcRect b="0" l="0" r="0" t="0"/>
          <a:stretch/>
        </p:blipFill>
        <p:spPr>
          <a:xfrm>
            <a:off x="4298850" y="2847950"/>
            <a:ext cx="4193350" cy="1568625"/>
          </a:xfrm>
          <a:prstGeom prst="rect">
            <a:avLst/>
          </a:prstGeom>
          <a:noFill/>
          <a:ln>
            <a:noFill/>
          </a:ln>
        </p:spPr>
      </p:pic>
      <p:pic>
        <p:nvPicPr>
          <p:cNvPr id="465" name="Google Shape;465;p64"/>
          <p:cNvPicPr preferRelativeResize="0"/>
          <p:nvPr/>
        </p:nvPicPr>
        <p:blipFill rotWithShape="1">
          <a:blip r:embed="rId4">
            <a:alphaModFix/>
          </a:blip>
          <a:srcRect b="0" l="0" r="0" t="0"/>
          <a:stretch/>
        </p:blipFill>
        <p:spPr>
          <a:xfrm>
            <a:off x="478650" y="2847950"/>
            <a:ext cx="3579150" cy="21356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5"/>
          <p:cNvPicPr preferRelativeResize="0"/>
          <p:nvPr/>
        </p:nvPicPr>
        <p:blipFill rotWithShape="1">
          <a:blip r:embed="rId3">
            <a:alphaModFix/>
          </a:blip>
          <a:srcRect b="0" l="0" r="0" t="0"/>
          <a:stretch/>
        </p:blipFill>
        <p:spPr>
          <a:xfrm>
            <a:off x="1331650" y="152400"/>
            <a:ext cx="5961800"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Materials used in Inductive Sensors</a:t>
            </a:r>
            <a:endParaRPr/>
          </a:p>
        </p:txBody>
      </p:sp>
      <p:sp>
        <p:nvSpPr>
          <p:cNvPr id="476" name="Google Shape;47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core and armature material is ferromagnetic</a:t>
            </a:r>
            <a:endParaRPr/>
          </a:p>
          <a:p>
            <a:pPr indent="-342900" lvl="0" marL="457200" rtl="0" algn="l">
              <a:lnSpc>
                <a:spcPct val="115000"/>
              </a:lnSpc>
              <a:spcBef>
                <a:spcPts val="0"/>
              </a:spcBef>
              <a:spcAft>
                <a:spcPts val="0"/>
              </a:spcAft>
              <a:buSzPts val="1800"/>
              <a:buChar char="●"/>
            </a:pPr>
            <a:r>
              <a:rPr lang="en"/>
              <a:t> Soft magnetic Ni-Fe alloy(</a:t>
            </a:r>
            <a:r>
              <a:rPr lang="en" sz="1200">
                <a:solidFill>
                  <a:srgbClr val="202124"/>
                </a:solidFill>
                <a:highlight>
                  <a:srgbClr val="FFFFFF"/>
                </a:highlight>
              </a:rPr>
              <a:t>high permeability, which is used for shielding sensitive electronic equipment against static or low-frequency magnetic fields.)</a:t>
            </a:r>
            <a:endParaRPr/>
          </a:p>
          <a:p>
            <a:pPr indent="-342900" lvl="0" marL="457200" rtl="0" algn="l">
              <a:lnSpc>
                <a:spcPct val="115000"/>
              </a:lnSpc>
              <a:spcBef>
                <a:spcPts val="0"/>
              </a:spcBef>
              <a:spcAft>
                <a:spcPts val="0"/>
              </a:spcAft>
              <a:buSzPts val="1800"/>
              <a:buChar char="●"/>
            </a:pPr>
            <a:r>
              <a:rPr lang="en"/>
              <a:t>Manganese-zinc, Magnesium-zinc, Nickel-zinc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8"/>
          <p:cNvPicPr preferRelativeResize="0"/>
          <p:nvPr/>
        </p:nvPicPr>
        <p:blipFill rotWithShape="1">
          <a:blip r:embed="rId3">
            <a:alphaModFix/>
          </a:blip>
          <a:srcRect b="0" l="14932" r="14995" t="6323"/>
          <a:stretch/>
        </p:blipFill>
        <p:spPr>
          <a:xfrm>
            <a:off x="718375" y="201150"/>
            <a:ext cx="7930750" cy="4656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9"/>
          <p:cNvPicPr preferRelativeResize="0"/>
          <p:nvPr/>
        </p:nvPicPr>
        <p:blipFill rotWithShape="1">
          <a:blip r:embed="rId3">
            <a:alphaModFix/>
          </a:blip>
          <a:srcRect b="0" l="15180" r="15089" t="6305"/>
          <a:stretch/>
        </p:blipFill>
        <p:spPr>
          <a:xfrm>
            <a:off x="962600" y="431025"/>
            <a:ext cx="7356074" cy="414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3">
            <a:alphaModFix/>
          </a:blip>
          <a:srcRect b="0" l="15243" r="14992" t="6323"/>
          <a:stretch/>
        </p:blipFill>
        <p:spPr>
          <a:xfrm>
            <a:off x="1020075" y="574700"/>
            <a:ext cx="7614675" cy="4283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1" name="Google Shape;10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2" name="Google Shape;102;p7"/>
          <p:cNvPicPr preferRelativeResize="0"/>
          <p:nvPr/>
        </p:nvPicPr>
        <p:blipFill rotWithShape="1">
          <a:blip r:embed="rId3">
            <a:alphaModFix/>
          </a:blip>
          <a:srcRect b="8318" l="0" r="0" t="6100"/>
          <a:stretch/>
        </p:blipFill>
        <p:spPr>
          <a:xfrm>
            <a:off x="304800" y="445025"/>
            <a:ext cx="8520599" cy="4314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1"/>
          <p:cNvPicPr preferRelativeResize="0"/>
          <p:nvPr/>
        </p:nvPicPr>
        <p:blipFill rotWithShape="1">
          <a:blip r:embed="rId3">
            <a:alphaModFix/>
          </a:blip>
          <a:srcRect b="0" l="14930" r="15465" t="6323"/>
          <a:stretch/>
        </p:blipFill>
        <p:spPr>
          <a:xfrm>
            <a:off x="804575" y="229875"/>
            <a:ext cx="7988225" cy="46278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2"/>
          <p:cNvPicPr preferRelativeResize="0"/>
          <p:nvPr/>
        </p:nvPicPr>
        <p:blipFill rotWithShape="1">
          <a:blip r:embed="rId3">
            <a:alphaModFix/>
          </a:blip>
          <a:srcRect b="0" l="14932" r="14995" t="6323"/>
          <a:stretch/>
        </p:blipFill>
        <p:spPr>
          <a:xfrm>
            <a:off x="1364900" y="574700"/>
            <a:ext cx="6407826" cy="42830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3"/>
          <p:cNvPicPr preferRelativeResize="0"/>
          <p:nvPr/>
        </p:nvPicPr>
        <p:blipFill rotWithShape="1">
          <a:blip r:embed="rId3">
            <a:alphaModFix/>
          </a:blip>
          <a:srcRect b="0" l="15554" r="15153" t="0"/>
          <a:stretch/>
        </p:blipFill>
        <p:spPr>
          <a:xfrm>
            <a:off x="1422375" y="285750"/>
            <a:ext cx="6335974" cy="4572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4"/>
          <p:cNvPicPr preferRelativeResize="0"/>
          <p:nvPr/>
        </p:nvPicPr>
        <p:blipFill rotWithShape="1">
          <a:blip r:embed="rId3">
            <a:alphaModFix/>
          </a:blip>
          <a:srcRect b="0" l="15084" r="15305" t="0"/>
          <a:stretch/>
        </p:blipFill>
        <p:spPr>
          <a:xfrm>
            <a:off x="1379275" y="285750"/>
            <a:ext cx="6364699" cy="4572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5"/>
          <p:cNvPicPr preferRelativeResize="0"/>
          <p:nvPr/>
        </p:nvPicPr>
        <p:blipFill rotWithShape="1">
          <a:blip r:embed="rId3">
            <a:alphaModFix/>
          </a:blip>
          <a:srcRect b="0" l="15395" r="15470" t="6950"/>
          <a:stretch/>
        </p:blipFill>
        <p:spPr>
          <a:xfrm>
            <a:off x="1408000" y="603425"/>
            <a:ext cx="6321626" cy="4254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6"/>
          <p:cNvPicPr preferRelativeResize="0"/>
          <p:nvPr/>
        </p:nvPicPr>
        <p:blipFill rotWithShape="1">
          <a:blip r:embed="rId3">
            <a:alphaModFix/>
          </a:blip>
          <a:srcRect b="0" l="14932" r="15776" t="6794"/>
          <a:stretch/>
        </p:blipFill>
        <p:spPr>
          <a:xfrm>
            <a:off x="560325" y="416650"/>
            <a:ext cx="8088800" cy="4441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7"/>
          <p:cNvPicPr preferRelativeResize="0"/>
          <p:nvPr/>
        </p:nvPicPr>
        <p:blipFill rotWithShape="1">
          <a:blip r:embed="rId3">
            <a:alphaModFix/>
          </a:blip>
          <a:srcRect b="0" l="15395" r="15470" t="0"/>
          <a:stretch/>
        </p:blipFill>
        <p:spPr>
          <a:xfrm>
            <a:off x="747100" y="285750"/>
            <a:ext cx="7973851" cy="4572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9"/>
          <p:cNvPicPr preferRelativeResize="0"/>
          <p:nvPr/>
        </p:nvPicPr>
        <p:blipFill rotWithShape="1">
          <a:blip r:embed="rId3">
            <a:alphaModFix/>
          </a:blip>
          <a:srcRect b="12285" l="9071" r="10152" t="12570"/>
          <a:stretch/>
        </p:blipFill>
        <p:spPr>
          <a:xfrm>
            <a:off x="603425" y="316100"/>
            <a:ext cx="7614674" cy="41665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0"/>
          <p:cNvPicPr preferRelativeResize="0"/>
          <p:nvPr/>
        </p:nvPicPr>
        <p:blipFill rotWithShape="1">
          <a:blip r:embed="rId3">
            <a:alphaModFix/>
          </a:blip>
          <a:srcRect b="12337" l="9991" r="11514" t="14445"/>
          <a:stretch/>
        </p:blipFill>
        <p:spPr>
          <a:xfrm>
            <a:off x="833300" y="431025"/>
            <a:ext cx="7341700" cy="4152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1"/>
          <p:cNvPicPr preferRelativeResize="0"/>
          <p:nvPr/>
        </p:nvPicPr>
        <p:blipFill rotWithShape="1">
          <a:blip r:embed="rId3">
            <a:alphaModFix/>
          </a:blip>
          <a:srcRect b="15884" l="11177" r="11036" t="16887"/>
          <a:stretch/>
        </p:blipFill>
        <p:spPr>
          <a:xfrm>
            <a:off x="818925" y="545950"/>
            <a:ext cx="7585951" cy="410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8" name="Google Shape;108;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9" name="Google Shape;109;p8"/>
          <p:cNvPicPr preferRelativeResize="0"/>
          <p:nvPr/>
        </p:nvPicPr>
        <p:blipFill rotWithShape="1">
          <a:blip r:embed="rId3">
            <a:alphaModFix/>
          </a:blip>
          <a:srcRect b="8176" l="0" r="0" t="6477"/>
          <a:stretch/>
        </p:blipFill>
        <p:spPr>
          <a:xfrm>
            <a:off x="311700" y="334625"/>
            <a:ext cx="8520599" cy="4387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2"/>
          <p:cNvPicPr preferRelativeResize="0"/>
          <p:nvPr/>
        </p:nvPicPr>
        <p:blipFill rotWithShape="1">
          <a:blip r:embed="rId3">
            <a:alphaModFix/>
          </a:blip>
          <a:srcRect b="12878" l="9756" r="11750" t="13823"/>
          <a:stretch/>
        </p:blipFill>
        <p:spPr>
          <a:xfrm>
            <a:off x="617800" y="316075"/>
            <a:ext cx="7643400" cy="3979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83"/>
          <p:cNvPicPr preferRelativeResize="0"/>
          <p:nvPr/>
        </p:nvPicPr>
        <p:blipFill rotWithShape="1">
          <a:blip r:embed="rId3">
            <a:alphaModFix/>
          </a:blip>
          <a:srcRect b="14546" l="9521" r="9859" t="13547"/>
          <a:stretch/>
        </p:blipFill>
        <p:spPr>
          <a:xfrm>
            <a:off x="531575" y="215475"/>
            <a:ext cx="8131926" cy="4597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4"/>
          <p:cNvPicPr preferRelativeResize="0"/>
          <p:nvPr/>
        </p:nvPicPr>
        <p:blipFill rotWithShape="1">
          <a:blip r:embed="rId3">
            <a:alphaModFix/>
          </a:blip>
          <a:srcRect b="13658" l="9046" r="9152" t="15858"/>
          <a:stretch/>
        </p:blipFill>
        <p:spPr>
          <a:xfrm>
            <a:off x="747100" y="459750"/>
            <a:ext cx="7571575" cy="41665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5"/>
          <p:cNvPicPr preferRelativeResize="0"/>
          <p:nvPr/>
        </p:nvPicPr>
        <p:blipFill rotWithShape="1">
          <a:blip r:embed="rId3">
            <a:alphaModFix/>
          </a:blip>
          <a:srcRect b="14552" l="10228" r="11986" t="15551"/>
          <a:stretch/>
        </p:blipFill>
        <p:spPr>
          <a:xfrm>
            <a:off x="862050" y="438200"/>
            <a:ext cx="7643400" cy="4267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86"/>
          <p:cNvPicPr preferRelativeResize="0"/>
          <p:nvPr/>
        </p:nvPicPr>
        <p:blipFill rotWithShape="1">
          <a:blip r:embed="rId3">
            <a:alphaModFix/>
          </a:blip>
          <a:srcRect b="11871" l="10462" r="10808" t="16222"/>
          <a:stretch/>
        </p:blipFill>
        <p:spPr>
          <a:xfrm>
            <a:off x="445375" y="301725"/>
            <a:ext cx="7873300" cy="4568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7"/>
          <p:cNvPicPr preferRelativeResize="0"/>
          <p:nvPr/>
        </p:nvPicPr>
        <p:blipFill rotWithShape="1">
          <a:blip r:embed="rId3">
            <a:alphaModFix/>
          </a:blip>
          <a:srcRect b="14214" l="11645" r="11989" t="14214"/>
          <a:stretch/>
        </p:blipFill>
        <p:spPr>
          <a:xfrm>
            <a:off x="890775" y="431025"/>
            <a:ext cx="7312975" cy="42814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88"/>
          <p:cNvPicPr preferRelativeResize="0"/>
          <p:nvPr/>
        </p:nvPicPr>
        <p:blipFill rotWithShape="1">
          <a:blip r:embed="rId3">
            <a:alphaModFix/>
          </a:blip>
          <a:srcRect b="14546" l="10695" r="11518" t="13547"/>
          <a:stretch/>
        </p:blipFill>
        <p:spPr>
          <a:xfrm>
            <a:off x="862050" y="272975"/>
            <a:ext cx="7384801" cy="4439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9"/>
          <p:cNvPicPr preferRelativeResize="0"/>
          <p:nvPr/>
        </p:nvPicPr>
        <p:blipFill rotWithShape="1">
          <a:blip r:embed="rId3">
            <a:alphaModFix/>
          </a:blip>
          <a:srcRect b="12199" l="10467" r="12221" t="15219"/>
          <a:stretch/>
        </p:blipFill>
        <p:spPr>
          <a:xfrm>
            <a:off x="1091925" y="287350"/>
            <a:ext cx="7312951" cy="4396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90"/>
          <p:cNvPicPr preferRelativeResize="0"/>
          <p:nvPr/>
        </p:nvPicPr>
        <p:blipFill rotWithShape="1">
          <a:blip r:embed="rId3">
            <a:alphaModFix/>
          </a:blip>
          <a:srcRect b="12546" l="10462" r="10808" t="15881"/>
          <a:stretch/>
        </p:blipFill>
        <p:spPr>
          <a:xfrm>
            <a:off x="1091925" y="474125"/>
            <a:ext cx="7039974" cy="42239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91"/>
          <p:cNvPicPr preferRelativeResize="0"/>
          <p:nvPr/>
        </p:nvPicPr>
        <p:blipFill rotWithShape="1">
          <a:blip r:embed="rId3">
            <a:alphaModFix/>
          </a:blip>
          <a:srcRect b="11865" l="10466" r="12462" t="15553"/>
          <a:stretch/>
        </p:blipFill>
        <p:spPr>
          <a:xfrm>
            <a:off x="1206850" y="387925"/>
            <a:ext cx="7255500" cy="435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Application-Proximity sensor</a:t>
            </a:r>
            <a:endParaRPr/>
          </a:p>
        </p:txBody>
      </p:sp>
      <p:sp>
        <p:nvSpPr>
          <p:cNvPr id="115" name="Google Shape;1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6" name="Google Shape;116;p9"/>
          <p:cNvPicPr preferRelativeResize="0"/>
          <p:nvPr/>
        </p:nvPicPr>
        <p:blipFill rotWithShape="1">
          <a:blip r:embed="rId3">
            <a:alphaModFix/>
          </a:blip>
          <a:srcRect b="8891" l="0" r="0" t="0"/>
          <a:stretch/>
        </p:blipFill>
        <p:spPr>
          <a:xfrm>
            <a:off x="210700" y="1152475"/>
            <a:ext cx="8712976" cy="37059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92"/>
          <p:cNvPicPr preferRelativeResize="0"/>
          <p:nvPr/>
        </p:nvPicPr>
        <p:blipFill rotWithShape="1">
          <a:blip r:embed="rId3">
            <a:alphaModFix/>
          </a:blip>
          <a:srcRect b="12880" l="10936" r="11277" t="14881"/>
          <a:stretch/>
        </p:blipFill>
        <p:spPr>
          <a:xfrm>
            <a:off x="732725" y="359175"/>
            <a:ext cx="7858925" cy="43102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3"/>
          <p:cNvPicPr preferRelativeResize="0"/>
          <p:nvPr/>
        </p:nvPicPr>
        <p:blipFill rotWithShape="1">
          <a:blip r:embed="rId3">
            <a:alphaModFix/>
          </a:blip>
          <a:srcRect b="16219" l="10698" r="10808" t="15887"/>
          <a:stretch/>
        </p:blipFill>
        <p:spPr>
          <a:xfrm>
            <a:off x="1120650" y="445375"/>
            <a:ext cx="7413525" cy="4109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94"/>
          <p:cNvPicPr preferRelativeResize="0"/>
          <p:nvPr/>
        </p:nvPicPr>
        <p:blipFill rotWithShape="1">
          <a:blip r:embed="rId3">
            <a:alphaModFix/>
          </a:blip>
          <a:srcRect b="15217" l="10228" r="11510" t="14881"/>
          <a:stretch/>
        </p:blipFill>
        <p:spPr>
          <a:xfrm>
            <a:off x="790200" y="344825"/>
            <a:ext cx="7485375" cy="4223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95"/>
          <p:cNvPicPr preferRelativeResize="0"/>
          <p:nvPr/>
        </p:nvPicPr>
        <p:blipFill rotWithShape="1">
          <a:blip r:embed="rId3">
            <a:alphaModFix/>
          </a:blip>
          <a:srcRect b="18894" l="11405" r="10571" t="14548"/>
          <a:stretch/>
        </p:blipFill>
        <p:spPr>
          <a:xfrm>
            <a:off x="790200" y="416650"/>
            <a:ext cx="8016976" cy="4238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96"/>
          <p:cNvPicPr preferRelativeResize="0"/>
          <p:nvPr/>
        </p:nvPicPr>
        <p:blipFill rotWithShape="1">
          <a:blip r:embed="rId3">
            <a:alphaModFix/>
          </a:blip>
          <a:srcRect b="15889" l="10462" r="10808" t="15883"/>
          <a:stretch/>
        </p:blipFill>
        <p:spPr>
          <a:xfrm>
            <a:off x="632150" y="229875"/>
            <a:ext cx="7844575" cy="4439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SYNCHROS</a:t>
            </a:r>
            <a:endParaRPr/>
          </a:p>
        </p:txBody>
      </p:sp>
      <p:sp>
        <p:nvSpPr>
          <p:cNvPr id="622" name="Google Shape;622;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3375" lvl="0" marL="457200" rtl="0" algn="l">
              <a:lnSpc>
                <a:spcPct val="115000"/>
              </a:lnSpc>
              <a:spcBef>
                <a:spcPts val="0"/>
              </a:spcBef>
              <a:spcAft>
                <a:spcPts val="0"/>
              </a:spcAft>
              <a:buClr>
                <a:srgbClr val="303030"/>
              </a:buClr>
              <a:buSzPts val="1650"/>
              <a:buChar char="●"/>
            </a:pPr>
            <a:r>
              <a:rPr lang="en" sz="1650">
                <a:solidFill>
                  <a:srgbClr val="303030"/>
                </a:solidFill>
                <a:highlight>
                  <a:srgbClr val="FFFFFF"/>
                </a:highlight>
              </a:rPr>
              <a:t>synchro is a generic name for a family of inductive devices which works on the principle of a rotating transformer (Induction motor)</a:t>
            </a:r>
            <a:endParaRPr sz="1650">
              <a:solidFill>
                <a:srgbClr val="303030"/>
              </a:solidFill>
              <a:highlight>
                <a:srgbClr val="FFFFFF"/>
              </a:highlight>
            </a:endParaRPr>
          </a:p>
          <a:p>
            <a:pPr indent="-333375" lvl="0" marL="457200" rtl="0" algn="l">
              <a:lnSpc>
                <a:spcPct val="115000"/>
              </a:lnSpc>
              <a:spcBef>
                <a:spcPts val="0"/>
              </a:spcBef>
              <a:spcAft>
                <a:spcPts val="0"/>
              </a:spcAft>
              <a:buClr>
                <a:srgbClr val="303030"/>
              </a:buClr>
              <a:buSzPts val="1650"/>
              <a:buChar char="●"/>
            </a:pPr>
            <a:r>
              <a:rPr lang="en" sz="1650">
                <a:solidFill>
                  <a:srgbClr val="303030"/>
                </a:solidFill>
                <a:highlight>
                  <a:srgbClr val="FFFFFF"/>
                </a:highlight>
              </a:rPr>
              <a:t>They are electro mechanical devices or electromagnetic transducer which produces an output voltage depending upon angular position of the rotor</a:t>
            </a:r>
            <a:endParaRPr sz="1650">
              <a:solidFill>
                <a:srgbClr val="303030"/>
              </a:solidFill>
              <a:highlight>
                <a:srgbClr val="FFFFFF"/>
              </a:highlight>
            </a:endParaRPr>
          </a:p>
          <a:p>
            <a:pPr indent="-333375" lvl="0" marL="457200" rtl="0" algn="l">
              <a:lnSpc>
                <a:spcPct val="115000"/>
              </a:lnSpc>
              <a:spcBef>
                <a:spcPts val="0"/>
              </a:spcBef>
              <a:spcAft>
                <a:spcPts val="0"/>
              </a:spcAft>
              <a:buClr>
                <a:srgbClr val="303030"/>
              </a:buClr>
              <a:buSzPts val="1650"/>
              <a:buChar char="●"/>
            </a:pPr>
            <a:r>
              <a:rPr lang="en" sz="1650">
                <a:solidFill>
                  <a:srgbClr val="303030"/>
                </a:solidFill>
                <a:highlight>
                  <a:srgbClr val="FFFFFF"/>
                </a:highlight>
              </a:rPr>
              <a:t>The trade names for synchronous are Selsyn, Autosyn and Telesyn</a:t>
            </a:r>
            <a:endParaRPr sz="1650">
              <a:solidFill>
                <a:srgbClr val="303030"/>
              </a:solidFill>
              <a:highlight>
                <a:srgbClr val="FFFFFF"/>
              </a:highlight>
            </a:endParaRPr>
          </a:p>
          <a:p>
            <a:pPr indent="0" lvl="0" marL="0" rtl="0" algn="l">
              <a:lnSpc>
                <a:spcPct val="115000"/>
              </a:lnSpc>
              <a:spcBef>
                <a:spcPts val="1200"/>
              </a:spcBef>
              <a:spcAft>
                <a:spcPts val="1200"/>
              </a:spcAft>
              <a:buSzPts val="1800"/>
              <a:buNone/>
            </a:pPr>
            <a:r>
              <a:t/>
            </a:r>
            <a:endParaRPr sz="1350">
              <a:solidFill>
                <a:srgbClr val="303030"/>
              </a:solidFill>
              <a:highlight>
                <a:srgbClr val="FFFFFF"/>
              </a:highlight>
            </a:endParaRPr>
          </a:p>
        </p:txBody>
      </p:sp>
      <p:pic>
        <p:nvPicPr>
          <p:cNvPr id="623" name="Google Shape;623;p97"/>
          <p:cNvPicPr preferRelativeResize="0"/>
          <p:nvPr/>
        </p:nvPicPr>
        <p:blipFill rotWithShape="1">
          <a:blip r:embed="rId3">
            <a:alphaModFix/>
          </a:blip>
          <a:srcRect b="0" l="0" r="0" t="0"/>
          <a:stretch/>
        </p:blipFill>
        <p:spPr>
          <a:xfrm>
            <a:off x="7126200" y="2093928"/>
            <a:ext cx="1640025" cy="24749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98"/>
          <p:cNvPicPr preferRelativeResize="0"/>
          <p:nvPr/>
        </p:nvPicPr>
        <p:blipFill rotWithShape="1">
          <a:blip r:embed="rId3">
            <a:alphaModFix/>
          </a:blip>
          <a:srcRect b="12285" l="9071" r="10152" t="45218"/>
          <a:stretch/>
        </p:blipFill>
        <p:spPr>
          <a:xfrm>
            <a:off x="603425" y="344824"/>
            <a:ext cx="7614674" cy="41377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99"/>
          <p:cNvPicPr preferRelativeResize="0"/>
          <p:nvPr/>
        </p:nvPicPr>
        <p:blipFill rotWithShape="1">
          <a:blip r:embed="rId3">
            <a:alphaModFix/>
          </a:blip>
          <a:srcRect b="19250" l="14691" r="12649" t="14756"/>
          <a:stretch/>
        </p:blipFill>
        <p:spPr>
          <a:xfrm>
            <a:off x="718375" y="272975"/>
            <a:ext cx="7830176" cy="433892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100"/>
          <p:cNvPicPr preferRelativeResize="0"/>
          <p:nvPr/>
        </p:nvPicPr>
        <p:blipFill rotWithShape="1">
          <a:blip r:embed="rId3">
            <a:alphaModFix/>
          </a:blip>
          <a:srcRect b="15028" l="15013" r="12167" t="13132"/>
          <a:stretch/>
        </p:blipFill>
        <p:spPr>
          <a:xfrm>
            <a:off x="689625" y="488500"/>
            <a:ext cx="7830200" cy="40659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101"/>
          <p:cNvPicPr preferRelativeResize="0"/>
          <p:nvPr/>
        </p:nvPicPr>
        <p:blipFill rotWithShape="1">
          <a:blip r:embed="rId3">
            <a:alphaModFix/>
          </a:blip>
          <a:srcRect b="16650" l="15505" r="12972" t="12159"/>
          <a:stretch/>
        </p:blipFill>
        <p:spPr>
          <a:xfrm>
            <a:off x="1522925" y="689625"/>
            <a:ext cx="6321626" cy="314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